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3" r:id="rId4"/>
    <p:sldId id="294" r:id="rId5"/>
    <p:sldId id="292" r:id="rId6"/>
    <p:sldId id="277" r:id="rId7"/>
    <p:sldId id="259" r:id="rId8"/>
    <p:sldId id="258" r:id="rId9"/>
    <p:sldId id="262" r:id="rId10"/>
    <p:sldId id="260" r:id="rId11"/>
    <p:sldId id="261" r:id="rId12"/>
    <p:sldId id="263" r:id="rId13"/>
    <p:sldId id="278" r:id="rId14"/>
    <p:sldId id="264" r:id="rId15"/>
    <p:sldId id="265" r:id="rId16"/>
    <p:sldId id="266" r:id="rId17"/>
    <p:sldId id="279" r:id="rId18"/>
    <p:sldId id="267" r:id="rId19"/>
    <p:sldId id="268" r:id="rId20"/>
    <p:sldId id="281" r:id="rId21"/>
    <p:sldId id="280" r:id="rId22"/>
    <p:sldId id="282" r:id="rId23"/>
    <p:sldId id="284" r:id="rId24"/>
    <p:sldId id="283" r:id="rId25"/>
    <p:sldId id="269" r:id="rId26"/>
    <p:sldId id="285" r:id="rId27"/>
    <p:sldId id="290" r:id="rId28"/>
    <p:sldId id="289" r:id="rId29"/>
    <p:sldId id="291" r:id="rId30"/>
    <p:sldId id="288" r:id="rId31"/>
    <p:sldId id="287" r:id="rId32"/>
    <p:sldId id="270" r:id="rId33"/>
    <p:sldId id="271" r:id="rId34"/>
    <p:sldId id="27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6060"/>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8087B70-2350-4409-9382-EB16D4DB130F}"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EFBA8-2193-493D-B0D8-500B96CD95B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087B70-2350-4409-9382-EB16D4DB130F}"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EFBA8-2193-493D-B0D8-500B96CD95B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087B70-2350-4409-9382-EB16D4DB130F}"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EFBA8-2193-493D-B0D8-500B96CD95B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087B70-2350-4409-9382-EB16D4DB130F}"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EFBA8-2193-493D-B0D8-500B96CD95B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87B70-2350-4409-9382-EB16D4DB130F}"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EFBA8-2193-493D-B0D8-500B96CD95B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8087B70-2350-4409-9382-EB16D4DB130F}" type="datetimeFigureOut">
              <a:rPr lang="en-GB" smtClean="0"/>
              <a:t>13/03/2019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4EFBA8-2193-493D-B0D8-500B96CD95B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8087B70-2350-4409-9382-EB16D4DB130F}" type="datetimeFigureOut">
              <a:rPr lang="en-GB" smtClean="0"/>
              <a:t>13/03/2019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4EFBA8-2193-493D-B0D8-500B96CD95B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8087B70-2350-4409-9382-EB16D4DB130F}" type="datetimeFigureOut">
              <a:rPr lang="en-GB" smtClean="0"/>
              <a:t>13/03/2019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4EFBA8-2193-493D-B0D8-500B96CD95B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87B70-2350-4409-9382-EB16D4DB130F}" type="datetimeFigureOut">
              <a:rPr lang="en-GB" smtClean="0"/>
              <a:t>13/03/2019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4EFBA8-2193-493D-B0D8-500B96CD95B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87B70-2350-4409-9382-EB16D4DB130F}" type="datetimeFigureOut">
              <a:rPr lang="en-GB" smtClean="0"/>
              <a:t>13/03/2019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4EFBA8-2193-493D-B0D8-500B96CD95B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87B70-2350-4409-9382-EB16D4DB130F}" type="datetimeFigureOut">
              <a:rPr lang="en-GB" smtClean="0"/>
              <a:t>13/03/2019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4EFBA8-2193-493D-B0D8-500B96CD95B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87B70-2350-4409-9382-EB16D4DB130F}" type="datetimeFigureOut">
              <a:rPr lang="en-GB" smtClean="0"/>
              <a:t>13/03/2019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EFBA8-2193-493D-B0D8-500B96CD95B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179512" y="1484784"/>
            <a:ext cx="3505767" cy="3600986"/>
          </a:xfrm>
          <a:prstGeom prst="rect">
            <a:avLst/>
          </a:prstGeom>
        </p:spPr>
      </p:pic>
      <p:sp>
        <p:nvSpPr>
          <p:cNvPr id="5" name="TextBox 4"/>
          <p:cNvSpPr txBox="1"/>
          <p:nvPr/>
        </p:nvSpPr>
        <p:spPr>
          <a:xfrm>
            <a:off x="3709650" y="1484784"/>
            <a:ext cx="5038814" cy="3600986"/>
          </a:xfrm>
          <a:prstGeom prst="rect">
            <a:avLst/>
          </a:prstGeom>
          <a:noFill/>
        </p:spPr>
        <p:txBody>
          <a:bodyPr wrap="square" rtlCol="0">
            <a:spAutoFit/>
          </a:bodyPr>
          <a:lstStyle/>
          <a:p>
            <a:r>
              <a:rPr lang="en-GB" sz="7600" b="1" dirty="0" smtClean="0">
                <a:solidFill>
                  <a:srgbClr val="606060"/>
                </a:solidFill>
                <a:latin typeface="Candara" pitchFamily="34" charset="0"/>
              </a:rPr>
              <a:t>Community</a:t>
            </a:r>
          </a:p>
          <a:p>
            <a:r>
              <a:rPr lang="en-GB" sz="7600" b="1" dirty="0" smtClean="0">
                <a:solidFill>
                  <a:srgbClr val="92D050"/>
                </a:solidFill>
                <a:latin typeface="Candara" pitchFamily="34" charset="0"/>
              </a:rPr>
              <a:t>Bible</a:t>
            </a:r>
          </a:p>
          <a:p>
            <a:r>
              <a:rPr lang="en-GB" sz="7600" b="1" dirty="0" smtClean="0">
                <a:solidFill>
                  <a:srgbClr val="606060"/>
                </a:solidFill>
                <a:latin typeface="Candara" pitchFamily="34" charset="0"/>
              </a:rPr>
              <a:t>Experience</a:t>
            </a:r>
            <a:endParaRPr lang="en-GB" sz="7600" b="1" dirty="0">
              <a:solidFill>
                <a:srgbClr val="606060"/>
              </a:solidFill>
              <a:latin typeface="Candar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611560" y="476672"/>
            <a:ext cx="7992888" cy="5047536"/>
          </a:xfrm>
          <a:prstGeom prst="rect">
            <a:avLst/>
          </a:prstGeom>
          <a:noFill/>
        </p:spPr>
        <p:txBody>
          <a:bodyPr wrap="square" rtlCol="0">
            <a:spAutoFit/>
          </a:bodyPr>
          <a:lstStyle/>
          <a:p>
            <a:pPr algn="just"/>
            <a:r>
              <a:rPr lang="en-GB" sz="4600" b="1" dirty="0">
                <a:solidFill>
                  <a:srgbClr val="606060"/>
                </a:solidFill>
                <a:latin typeface="Candara" pitchFamily="34" charset="0"/>
              </a:rPr>
              <a:t>So they led him by the hand into Damascus. For three days he was blind, and did not eat or drink </a:t>
            </a:r>
            <a:r>
              <a:rPr lang="en-GB" sz="4600" b="1" dirty="0" smtClean="0">
                <a:solidFill>
                  <a:srgbClr val="606060"/>
                </a:solidFill>
                <a:latin typeface="Candara" pitchFamily="34" charset="0"/>
              </a:rPr>
              <a:t>anything. In </a:t>
            </a:r>
            <a:r>
              <a:rPr lang="en-GB" sz="4600" b="1" dirty="0">
                <a:solidFill>
                  <a:srgbClr val="606060"/>
                </a:solidFill>
                <a:latin typeface="Candara" pitchFamily="34" charset="0"/>
              </a:rPr>
              <a:t>Damascus there was a disciple named Ananias. The Lord called to him in a vision, “Ananias!”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611560" y="908720"/>
            <a:ext cx="7992888" cy="4339650"/>
          </a:xfrm>
          <a:prstGeom prst="rect">
            <a:avLst/>
          </a:prstGeom>
          <a:noFill/>
        </p:spPr>
        <p:txBody>
          <a:bodyPr wrap="square" rtlCol="0">
            <a:spAutoFit/>
          </a:bodyPr>
          <a:lstStyle/>
          <a:p>
            <a:pPr algn="just"/>
            <a:r>
              <a:rPr lang="en-GB" sz="4600" b="1" dirty="0">
                <a:solidFill>
                  <a:srgbClr val="606060"/>
                </a:solidFill>
                <a:latin typeface="Candara" pitchFamily="34" charset="0"/>
              </a:rPr>
              <a:t>“Yes, Lord,” he </a:t>
            </a:r>
            <a:r>
              <a:rPr lang="en-GB" sz="4600" b="1" dirty="0" smtClean="0">
                <a:solidFill>
                  <a:srgbClr val="606060"/>
                </a:solidFill>
                <a:latin typeface="Candara" pitchFamily="34" charset="0"/>
              </a:rPr>
              <a:t>answered. The </a:t>
            </a:r>
            <a:r>
              <a:rPr lang="en-GB" sz="4600" b="1" dirty="0">
                <a:solidFill>
                  <a:srgbClr val="606060"/>
                </a:solidFill>
                <a:latin typeface="Candara" pitchFamily="34" charset="0"/>
              </a:rPr>
              <a:t>Lord told him, “Go to the house of Judas on Straight Street and ask for a man from Tarsus named Saul, for he is praying. </a:t>
            </a:r>
            <a:endParaRPr lang="en-GB" sz="4600" b="1" dirty="0" smtClean="0">
              <a:solidFill>
                <a:srgbClr val="606060"/>
              </a:solidFill>
              <a:latin typeface="Candar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611560" y="1556792"/>
            <a:ext cx="7992888" cy="2923877"/>
          </a:xfrm>
          <a:prstGeom prst="rect">
            <a:avLst/>
          </a:prstGeom>
          <a:noFill/>
        </p:spPr>
        <p:txBody>
          <a:bodyPr wrap="square" rtlCol="0">
            <a:spAutoFit/>
          </a:bodyPr>
          <a:lstStyle/>
          <a:p>
            <a:pPr algn="just"/>
            <a:r>
              <a:rPr lang="en-GB" sz="4600" b="1" dirty="0">
                <a:solidFill>
                  <a:srgbClr val="606060"/>
                </a:solidFill>
                <a:latin typeface="Candara" pitchFamily="34" charset="0"/>
              </a:rPr>
              <a:t>In a vision he has seen a man named Ananias come and place his hands on him to restore his sight</a:t>
            </a:r>
            <a:r>
              <a:rPr lang="en-GB" sz="4600" b="1" dirty="0" smtClean="0">
                <a:solidFill>
                  <a:srgbClr val="606060"/>
                </a:solidFill>
                <a:latin typeface="Candara" pitchFamily="34"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539552" y="1134185"/>
            <a:ext cx="7992888" cy="3631763"/>
          </a:xfrm>
          <a:prstGeom prst="rect">
            <a:avLst/>
          </a:prstGeom>
          <a:noFill/>
        </p:spPr>
        <p:txBody>
          <a:bodyPr wrap="square" rtlCol="0">
            <a:spAutoFit/>
          </a:bodyPr>
          <a:lstStyle/>
          <a:p>
            <a:pPr algn="just"/>
            <a:r>
              <a:rPr lang="en-GB" sz="4600" b="1" dirty="0" smtClean="0">
                <a:solidFill>
                  <a:srgbClr val="606060"/>
                </a:solidFill>
                <a:latin typeface="Candara" pitchFamily="34" charset="0"/>
              </a:rPr>
              <a:t>“</a:t>
            </a:r>
            <a:r>
              <a:rPr lang="en-GB" sz="4600" b="1" dirty="0">
                <a:solidFill>
                  <a:srgbClr val="606060"/>
                </a:solidFill>
                <a:latin typeface="Candara" pitchFamily="34" charset="0"/>
              </a:rPr>
              <a:t>Lord,” Ananias answered, “I have heard many reports about this man and all the harm he has done to your holy people in Jerusalem.</a:t>
            </a:r>
            <a:endParaRPr lang="en-GB" sz="4600" b="1" dirty="0" smtClean="0">
              <a:solidFill>
                <a:srgbClr val="606060"/>
              </a:solidFill>
              <a:latin typeface="Candara" pitchFamily="34" charset="0"/>
            </a:endParaRPr>
          </a:p>
        </p:txBody>
      </p:sp>
    </p:spTree>
    <p:extLst>
      <p:ext uri="{BB962C8B-B14F-4D97-AF65-F5344CB8AC3E}">
        <p14:creationId xmlns:p14="http://schemas.microsoft.com/office/powerpoint/2010/main" val="2393517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611560" y="1052736"/>
            <a:ext cx="7992888" cy="3631763"/>
          </a:xfrm>
          <a:prstGeom prst="rect">
            <a:avLst/>
          </a:prstGeom>
          <a:noFill/>
        </p:spPr>
        <p:txBody>
          <a:bodyPr wrap="square" rtlCol="0">
            <a:spAutoFit/>
          </a:bodyPr>
          <a:lstStyle/>
          <a:p>
            <a:pPr algn="just"/>
            <a:r>
              <a:rPr lang="en-GB" sz="4600" b="1" dirty="0">
                <a:solidFill>
                  <a:srgbClr val="606060"/>
                </a:solidFill>
                <a:latin typeface="Candara" pitchFamily="34" charset="0"/>
              </a:rPr>
              <a:t>And he has come here with authority from the chief priests to arrest all who call on your name</a:t>
            </a:r>
            <a:r>
              <a:rPr lang="en-GB" sz="4600" b="1" dirty="0" smtClean="0">
                <a:solidFill>
                  <a:srgbClr val="606060"/>
                </a:solidFill>
                <a:latin typeface="Candara" pitchFamily="34" charset="0"/>
              </a:rPr>
              <a:t>.” But </a:t>
            </a:r>
            <a:r>
              <a:rPr lang="en-GB" sz="4600" b="1" dirty="0">
                <a:solidFill>
                  <a:srgbClr val="606060"/>
                </a:solidFill>
                <a:latin typeface="Candara" pitchFamily="34" charset="0"/>
              </a:rPr>
              <a:t>the Lord said to Ananias, “Go! </a:t>
            </a:r>
            <a:endParaRPr lang="en-GB" sz="4600" b="1" dirty="0" smtClean="0">
              <a:solidFill>
                <a:srgbClr val="606060"/>
              </a:solidFill>
              <a:latin typeface="Candar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611560" y="404664"/>
            <a:ext cx="7992888" cy="5047536"/>
          </a:xfrm>
          <a:prstGeom prst="rect">
            <a:avLst/>
          </a:prstGeom>
          <a:noFill/>
        </p:spPr>
        <p:txBody>
          <a:bodyPr wrap="square" rtlCol="0">
            <a:spAutoFit/>
          </a:bodyPr>
          <a:lstStyle/>
          <a:p>
            <a:pPr algn="just"/>
            <a:r>
              <a:rPr lang="en-GB" sz="4600" b="1" dirty="0">
                <a:solidFill>
                  <a:srgbClr val="606060"/>
                </a:solidFill>
                <a:latin typeface="Candara" pitchFamily="34" charset="0"/>
              </a:rPr>
              <a:t>This man is my chosen instrument to proclaim my name to the Gentiles and their kings and to the people of Israel. I will show him how much he must suffer for my name.”</a:t>
            </a:r>
            <a:endParaRPr lang="en-GB" sz="4600" b="1" dirty="0" smtClean="0">
              <a:solidFill>
                <a:srgbClr val="606060"/>
              </a:solidFill>
              <a:latin typeface="Candar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611560" y="1772816"/>
            <a:ext cx="7992888" cy="2215991"/>
          </a:xfrm>
          <a:prstGeom prst="rect">
            <a:avLst/>
          </a:prstGeom>
          <a:noFill/>
        </p:spPr>
        <p:txBody>
          <a:bodyPr wrap="square" rtlCol="0">
            <a:spAutoFit/>
          </a:bodyPr>
          <a:lstStyle/>
          <a:p>
            <a:pPr algn="just"/>
            <a:r>
              <a:rPr lang="en-GB" sz="4600" b="1" dirty="0">
                <a:solidFill>
                  <a:srgbClr val="606060"/>
                </a:solidFill>
                <a:latin typeface="Candara" pitchFamily="34" charset="0"/>
              </a:rPr>
              <a:t>Then Ananias went to the house and entered it. Placing his hands on Saul, he said, </a:t>
            </a:r>
            <a:endParaRPr lang="en-GB" sz="4600" b="1" dirty="0" smtClean="0">
              <a:solidFill>
                <a:srgbClr val="606060"/>
              </a:solidFill>
              <a:latin typeface="Candar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611560" y="908720"/>
            <a:ext cx="7992888" cy="4339650"/>
          </a:xfrm>
          <a:prstGeom prst="rect">
            <a:avLst/>
          </a:prstGeom>
          <a:noFill/>
        </p:spPr>
        <p:txBody>
          <a:bodyPr wrap="square" rtlCol="0">
            <a:spAutoFit/>
          </a:bodyPr>
          <a:lstStyle/>
          <a:p>
            <a:pPr algn="just"/>
            <a:r>
              <a:rPr lang="en-GB" sz="4600" b="1" dirty="0" smtClean="0">
                <a:solidFill>
                  <a:srgbClr val="606060"/>
                </a:solidFill>
                <a:latin typeface="Candara" pitchFamily="34" charset="0"/>
              </a:rPr>
              <a:t>“</a:t>
            </a:r>
            <a:r>
              <a:rPr lang="en-GB" sz="4600" b="1" dirty="0">
                <a:solidFill>
                  <a:srgbClr val="606060"/>
                </a:solidFill>
                <a:latin typeface="Candara" pitchFamily="34" charset="0"/>
              </a:rPr>
              <a:t>Brother Saul, the Lord—Jesus, who appeared to you on the road as you were coming here—has sent me so that you may see again and be filled with the Holy Spirit.” </a:t>
            </a:r>
            <a:endParaRPr lang="en-GB" sz="4600" b="1" dirty="0" smtClean="0">
              <a:solidFill>
                <a:srgbClr val="606060"/>
              </a:solidFill>
              <a:latin typeface="Candara" pitchFamily="34" charset="0"/>
            </a:endParaRPr>
          </a:p>
        </p:txBody>
      </p:sp>
    </p:spTree>
    <p:extLst>
      <p:ext uri="{BB962C8B-B14F-4D97-AF65-F5344CB8AC3E}">
        <p14:creationId xmlns:p14="http://schemas.microsoft.com/office/powerpoint/2010/main" val="4223098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611560" y="908720"/>
            <a:ext cx="7992888" cy="5047536"/>
          </a:xfrm>
          <a:prstGeom prst="rect">
            <a:avLst/>
          </a:prstGeom>
          <a:noFill/>
        </p:spPr>
        <p:txBody>
          <a:bodyPr wrap="square" rtlCol="0">
            <a:spAutoFit/>
          </a:bodyPr>
          <a:lstStyle/>
          <a:p>
            <a:pPr algn="just"/>
            <a:r>
              <a:rPr lang="en-GB" sz="4600" b="1" dirty="0">
                <a:solidFill>
                  <a:srgbClr val="606060"/>
                </a:solidFill>
                <a:latin typeface="Candara" pitchFamily="34" charset="0"/>
              </a:rPr>
              <a:t>Immediately, something like scales fell from Saul’s eyes, and he could see again. He got up and was baptised, and after taking some food, he regained his </a:t>
            </a:r>
            <a:r>
              <a:rPr lang="en-GB" sz="4600" b="1" dirty="0" smtClean="0">
                <a:solidFill>
                  <a:srgbClr val="606060"/>
                </a:solidFill>
                <a:latin typeface="Candara" pitchFamily="34" charset="0"/>
              </a:rPr>
              <a:t>strength.</a:t>
            </a:r>
            <a:r>
              <a:rPr lang="en-GB" sz="4600" b="1" dirty="0">
                <a:solidFill>
                  <a:srgbClr val="606060"/>
                </a:solidFill>
                <a:latin typeface="Candara" pitchFamily="34" charset="0"/>
              </a:rPr>
              <a:t>	</a:t>
            </a:r>
            <a:r>
              <a:rPr lang="en-GB" sz="4600" b="1" dirty="0" smtClean="0">
                <a:solidFill>
                  <a:srgbClr val="606060"/>
                </a:solidFill>
                <a:latin typeface="Candara" pitchFamily="34" charset="0"/>
              </a:rPr>
              <a:t>							    </a:t>
            </a:r>
            <a:r>
              <a:rPr lang="en-GB" sz="4600" b="1" i="1" dirty="0" smtClean="0">
                <a:solidFill>
                  <a:srgbClr val="92D050"/>
                </a:solidFill>
                <a:latin typeface="Candara" pitchFamily="34" charset="0"/>
              </a:rPr>
              <a:t>Acts 9:1-19</a:t>
            </a:r>
            <a:endParaRPr lang="en-GB" sz="4600" b="1" dirty="0" smtClean="0">
              <a:solidFill>
                <a:srgbClr val="92D050"/>
              </a:solidFill>
              <a:latin typeface="Candar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883" t="7008" r="6560" b="7731"/>
          <a:stretch/>
        </p:blipFill>
        <p:spPr>
          <a:xfrm>
            <a:off x="2483768" y="692696"/>
            <a:ext cx="3888433" cy="5256584"/>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268760"/>
            <a:ext cx="5576995" cy="3717996"/>
          </a:xfrm>
          <a:prstGeom prst="rect">
            <a:avLst/>
          </a:prstGeom>
          <a:ln w="12700">
            <a:solidFill>
              <a:schemeClr val="tx1"/>
            </a:solidFill>
          </a:ln>
        </p:spPr>
      </p:pic>
    </p:spTree>
    <p:extLst>
      <p:ext uri="{BB962C8B-B14F-4D97-AF65-F5344CB8AC3E}">
        <p14:creationId xmlns:p14="http://schemas.microsoft.com/office/powerpoint/2010/main" val="2908745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1185187"/>
            <a:ext cx="3877022" cy="4523192"/>
          </a:xfrm>
          <a:prstGeom prst="rect">
            <a:avLst/>
          </a:prstGeom>
          <a:ln w="12700">
            <a:solidFill>
              <a:schemeClr val="tx1"/>
            </a:solidFill>
          </a:ln>
        </p:spPr>
      </p:pic>
    </p:spTree>
    <p:extLst>
      <p:ext uri="{BB962C8B-B14F-4D97-AF65-F5344CB8AC3E}">
        <p14:creationId xmlns:p14="http://schemas.microsoft.com/office/powerpoint/2010/main" val="599994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836712"/>
            <a:ext cx="4104456" cy="5096387"/>
          </a:xfrm>
          <a:prstGeom prst="rect">
            <a:avLst/>
          </a:prstGeom>
          <a:ln w="12700">
            <a:solidFill>
              <a:schemeClr val="tx1"/>
            </a:solidFill>
          </a:ln>
        </p:spPr>
      </p:pic>
    </p:spTree>
    <p:extLst>
      <p:ext uri="{BB962C8B-B14F-4D97-AF65-F5344CB8AC3E}">
        <p14:creationId xmlns:p14="http://schemas.microsoft.com/office/powerpoint/2010/main" val="661245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983" y="1282913"/>
            <a:ext cx="5272015" cy="3514677"/>
          </a:xfrm>
          <a:prstGeom prst="rect">
            <a:avLst/>
          </a:prstGeom>
          <a:ln w="12700">
            <a:solidFill>
              <a:schemeClr val="tx1"/>
            </a:solidFill>
          </a:ln>
        </p:spPr>
      </p:pic>
    </p:spTree>
    <p:extLst>
      <p:ext uri="{BB962C8B-B14F-4D97-AF65-F5344CB8AC3E}">
        <p14:creationId xmlns:p14="http://schemas.microsoft.com/office/powerpoint/2010/main" val="4070455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282913"/>
            <a:ext cx="5504606" cy="3514677"/>
          </a:xfrm>
          <a:prstGeom prst="rect">
            <a:avLst/>
          </a:prstGeom>
          <a:ln w="12700">
            <a:solidFill>
              <a:schemeClr val="tx1"/>
            </a:solidFill>
          </a:ln>
        </p:spPr>
      </p:pic>
    </p:spTree>
    <p:extLst>
      <p:ext uri="{BB962C8B-B14F-4D97-AF65-F5344CB8AC3E}">
        <p14:creationId xmlns:p14="http://schemas.microsoft.com/office/powerpoint/2010/main" val="2766290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539552" y="2060848"/>
            <a:ext cx="7992888" cy="2215991"/>
          </a:xfrm>
          <a:prstGeom prst="rect">
            <a:avLst/>
          </a:prstGeom>
          <a:noFill/>
        </p:spPr>
        <p:txBody>
          <a:bodyPr wrap="square" rtlCol="0">
            <a:spAutoFit/>
          </a:bodyPr>
          <a:lstStyle/>
          <a:p>
            <a:pPr algn="just"/>
            <a:r>
              <a:rPr lang="en-GB" sz="4600" b="1" dirty="0">
                <a:solidFill>
                  <a:srgbClr val="606060"/>
                </a:solidFill>
                <a:latin typeface="Candara" pitchFamily="34" charset="0"/>
              </a:rPr>
              <a:t>Whatever were gains to me I now consider loss for the sake of Christ. </a:t>
            </a:r>
            <a:endParaRPr lang="en-GB" sz="4600" b="1" dirty="0" smtClean="0">
              <a:solidFill>
                <a:srgbClr val="92D050"/>
              </a:solidFill>
              <a:latin typeface="Candara" pitchFamily="34" charset="0"/>
            </a:endParaRPr>
          </a:p>
        </p:txBody>
      </p:sp>
    </p:spTree>
    <p:extLst>
      <p:ext uri="{BB962C8B-B14F-4D97-AF65-F5344CB8AC3E}">
        <p14:creationId xmlns:p14="http://schemas.microsoft.com/office/powerpoint/2010/main" val="1504717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539552" y="1052736"/>
            <a:ext cx="7992888" cy="4339650"/>
          </a:xfrm>
          <a:prstGeom prst="rect">
            <a:avLst/>
          </a:prstGeom>
          <a:noFill/>
        </p:spPr>
        <p:txBody>
          <a:bodyPr wrap="square" rtlCol="0">
            <a:spAutoFit/>
          </a:bodyPr>
          <a:lstStyle/>
          <a:p>
            <a:pPr algn="just"/>
            <a:r>
              <a:rPr lang="en-GB" sz="4600" b="1" dirty="0" smtClean="0">
                <a:solidFill>
                  <a:srgbClr val="606060"/>
                </a:solidFill>
                <a:latin typeface="Candara" pitchFamily="34" charset="0"/>
              </a:rPr>
              <a:t>What </a:t>
            </a:r>
            <a:r>
              <a:rPr lang="en-GB" sz="4600" b="1" dirty="0">
                <a:solidFill>
                  <a:srgbClr val="606060"/>
                </a:solidFill>
                <a:latin typeface="Candara" pitchFamily="34" charset="0"/>
              </a:rPr>
              <a:t>is more, I consider everything a loss because of the surpassing worth of knowing Christ Jesus my Lord, for whose sake I have lost all things.</a:t>
            </a:r>
            <a:endParaRPr lang="en-GB" sz="4600" b="1" dirty="0" smtClean="0">
              <a:solidFill>
                <a:srgbClr val="92D050"/>
              </a:solidFill>
              <a:latin typeface="Candara" pitchFamily="34" charset="0"/>
            </a:endParaRPr>
          </a:p>
        </p:txBody>
      </p:sp>
    </p:spTree>
    <p:extLst>
      <p:ext uri="{BB962C8B-B14F-4D97-AF65-F5344CB8AC3E}">
        <p14:creationId xmlns:p14="http://schemas.microsoft.com/office/powerpoint/2010/main" val="3283152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611560" y="1165389"/>
            <a:ext cx="7992888" cy="3631763"/>
          </a:xfrm>
          <a:prstGeom prst="rect">
            <a:avLst/>
          </a:prstGeom>
          <a:noFill/>
        </p:spPr>
        <p:txBody>
          <a:bodyPr wrap="square" rtlCol="0">
            <a:spAutoFit/>
          </a:bodyPr>
          <a:lstStyle/>
          <a:p>
            <a:pPr algn="just"/>
            <a:r>
              <a:rPr lang="en-GB" sz="4600" b="1" dirty="0">
                <a:solidFill>
                  <a:srgbClr val="606060"/>
                </a:solidFill>
                <a:latin typeface="Candara" pitchFamily="34" charset="0"/>
              </a:rPr>
              <a:t>I consider them garbage, that I may gain Christ and be found in him, not having a righteousness of my own that comes from the law, </a:t>
            </a:r>
            <a:endParaRPr lang="en-GB" sz="4600" b="1" dirty="0" smtClean="0">
              <a:solidFill>
                <a:srgbClr val="92D050"/>
              </a:solidFill>
              <a:latin typeface="Candara" pitchFamily="34" charset="0"/>
            </a:endParaRPr>
          </a:p>
        </p:txBody>
      </p:sp>
    </p:spTree>
    <p:extLst>
      <p:ext uri="{BB962C8B-B14F-4D97-AF65-F5344CB8AC3E}">
        <p14:creationId xmlns:p14="http://schemas.microsoft.com/office/powerpoint/2010/main" val="767642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611560" y="1700808"/>
            <a:ext cx="7992888" cy="2923877"/>
          </a:xfrm>
          <a:prstGeom prst="rect">
            <a:avLst/>
          </a:prstGeom>
          <a:noFill/>
        </p:spPr>
        <p:txBody>
          <a:bodyPr wrap="square" rtlCol="0">
            <a:spAutoFit/>
          </a:bodyPr>
          <a:lstStyle/>
          <a:p>
            <a:pPr algn="just"/>
            <a:r>
              <a:rPr lang="en-GB" sz="4600" b="1" dirty="0" smtClean="0">
                <a:solidFill>
                  <a:srgbClr val="606060"/>
                </a:solidFill>
                <a:latin typeface="Candara" pitchFamily="34" charset="0"/>
              </a:rPr>
              <a:t>but </a:t>
            </a:r>
            <a:r>
              <a:rPr lang="en-GB" sz="4600" b="1" dirty="0">
                <a:solidFill>
                  <a:srgbClr val="606060"/>
                </a:solidFill>
                <a:latin typeface="Candara" pitchFamily="34" charset="0"/>
              </a:rPr>
              <a:t>that which is through faith in Christ—the righteousness that comes from God on the basis of faith.</a:t>
            </a:r>
            <a:endParaRPr lang="en-GB" sz="4600" b="1" dirty="0" smtClean="0">
              <a:solidFill>
                <a:srgbClr val="92D050"/>
              </a:solidFill>
              <a:latin typeface="Candara" pitchFamily="34" charset="0"/>
            </a:endParaRPr>
          </a:p>
        </p:txBody>
      </p:sp>
    </p:spTree>
    <p:extLst>
      <p:ext uri="{BB962C8B-B14F-4D97-AF65-F5344CB8AC3E}">
        <p14:creationId xmlns:p14="http://schemas.microsoft.com/office/powerpoint/2010/main" val="3740725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Tree>
    <p:extLst>
      <p:ext uri="{BB962C8B-B14F-4D97-AF65-F5344CB8AC3E}">
        <p14:creationId xmlns:p14="http://schemas.microsoft.com/office/powerpoint/2010/main" val="3216632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611560" y="1628800"/>
            <a:ext cx="7992888" cy="2923877"/>
          </a:xfrm>
          <a:prstGeom prst="rect">
            <a:avLst/>
          </a:prstGeom>
          <a:noFill/>
        </p:spPr>
        <p:txBody>
          <a:bodyPr wrap="square" rtlCol="0">
            <a:spAutoFit/>
          </a:bodyPr>
          <a:lstStyle/>
          <a:p>
            <a:pPr algn="just"/>
            <a:r>
              <a:rPr lang="en-GB" sz="4600" b="1" dirty="0">
                <a:solidFill>
                  <a:srgbClr val="606060"/>
                </a:solidFill>
                <a:latin typeface="Candara" pitchFamily="34" charset="0"/>
              </a:rPr>
              <a:t>I want to know Christ—yes, to know the power of his resurrection and participation in his sufferings, </a:t>
            </a:r>
            <a:endParaRPr lang="en-GB" sz="4600" b="1" dirty="0" smtClean="0">
              <a:solidFill>
                <a:srgbClr val="92D050"/>
              </a:solidFill>
              <a:latin typeface="Candara" pitchFamily="34" charset="0"/>
            </a:endParaRPr>
          </a:p>
        </p:txBody>
      </p:sp>
    </p:spTree>
    <p:extLst>
      <p:ext uri="{BB962C8B-B14F-4D97-AF65-F5344CB8AC3E}">
        <p14:creationId xmlns:p14="http://schemas.microsoft.com/office/powerpoint/2010/main" val="2039287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611560" y="1412776"/>
            <a:ext cx="7992888" cy="3631763"/>
          </a:xfrm>
          <a:prstGeom prst="rect">
            <a:avLst/>
          </a:prstGeom>
          <a:noFill/>
        </p:spPr>
        <p:txBody>
          <a:bodyPr wrap="square" rtlCol="0">
            <a:spAutoFit/>
          </a:bodyPr>
          <a:lstStyle/>
          <a:p>
            <a:pPr algn="just"/>
            <a:r>
              <a:rPr lang="en-GB" sz="4600" b="1" dirty="0">
                <a:solidFill>
                  <a:srgbClr val="606060"/>
                </a:solidFill>
                <a:latin typeface="Candara" pitchFamily="34" charset="0"/>
              </a:rPr>
              <a:t>becoming like him in his death, and so, somehow, attaining to the resurrection from the dead.</a:t>
            </a:r>
          </a:p>
          <a:p>
            <a:pPr algn="just"/>
            <a:r>
              <a:rPr lang="en-GB" sz="4600" b="1" dirty="0">
                <a:solidFill>
                  <a:srgbClr val="606060"/>
                </a:solidFill>
                <a:latin typeface="Candara" pitchFamily="34" charset="0"/>
              </a:rPr>
              <a:t>	 </a:t>
            </a:r>
            <a:r>
              <a:rPr lang="en-GB" sz="4600" b="1" dirty="0" smtClean="0">
                <a:solidFill>
                  <a:srgbClr val="606060"/>
                </a:solidFill>
                <a:latin typeface="Candara" pitchFamily="34" charset="0"/>
              </a:rPr>
              <a:t>  </a:t>
            </a:r>
            <a:r>
              <a:rPr lang="en-GB" sz="4600" b="1" dirty="0" smtClean="0">
                <a:solidFill>
                  <a:srgbClr val="92D050"/>
                </a:solidFill>
                <a:latin typeface="Candara" pitchFamily="34" charset="0"/>
              </a:rPr>
              <a:t>Philippians 3:7-11</a:t>
            </a:r>
          </a:p>
        </p:txBody>
      </p:sp>
    </p:spTree>
    <p:extLst>
      <p:ext uri="{BB962C8B-B14F-4D97-AF65-F5344CB8AC3E}">
        <p14:creationId xmlns:p14="http://schemas.microsoft.com/office/powerpoint/2010/main" val="39120221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611560" y="1556792"/>
            <a:ext cx="7992888" cy="2923877"/>
          </a:xfrm>
          <a:prstGeom prst="rect">
            <a:avLst/>
          </a:prstGeom>
          <a:noFill/>
        </p:spPr>
        <p:txBody>
          <a:bodyPr wrap="square" rtlCol="0">
            <a:spAutoFit/>
          </a:bodyPr>
          <a:lstStyle/>
          <a:p>
            <a:pPr algn="just"/>
            <a:r>
              <a:rPr lang="en-GB" sz="4600" b="1" dirty="0">
                <a:solidFill>
                  <a:srgbClr val="606060"/>
                </a:solidFill>
                <a:latin typeface="Candara" pitchFamily="34" charset="0"/>
              </a:rPr>
              <a:t>Her many sins have been forgiven- as her great love has shown.	 </a:t>
            </a:r>
            <a:r>
              <a:rPr lang="en-GB" sz="4600" b="1" dirty="0" smtClean="0">
                <a:solidFill>
                  <a:srgbClr val="606060"/>
                </a:solidFill>
                <a:latin typeface="Candara" pitchFamily="34" charset="0"/>
              </a:rPr>
              <a:t>      </a:t>
            </a:r>
          </a:p>
          <a:p>
            <a:pPr algn="just"/>
            <a:r>
              <a:rPr lang="en-GB" sz="4600" b="1" i="1" dirty="0" smtClean="0">
                <a:solidFill>
                  <a:srgbClr val="92D050"/>
                </a:solidFill>
                <a:latin typeface="Candara" pitchFamily="34" charset="0"/>
              </a:rPr>
              <a:t>		Luke 7:47</a:t>
            </a:r>
            <a:endParaRPr lang="en-GB" sz="4600" b="1" dirty="0" smtClean="0">
              <a:solidFill>
                <a:srgbClr val="92D050"/>
              </a:solidFill>
              <a:latin typeface="Candar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611560" y="1873275"/>
            <a:ext cx="7992888" cy="2923877"/>
          </a:xfrm>
          <a:prstGeom prst="rect">
            <a:avLst/>
          </a:prstGeom>
          <a:noFill/>
        </p:spPr>
        <p:txBody>
          <a:bodyPr wrap="square" rtlCol="0">
            <a:spAutoFit/>
          </a:bodyPr>
          <a:lstStyle/>
          <a:p>
            <a:pPr algn="just"/>
            <a:r>
              <a:rPr lang="en-GB" sz="4600" b="1" dirty="0">
                <a:solidFill>
                  <a:srgbClr val="606060"/>
                </a:solidFill>
                <a:latin typeface="Candara" pitchFamily="34" charset="0"/>
              </a:rPr>
              <a:t>Meanwhile, Saul was still breathing out murderous threats against the Lord’s disciples. </a:t>
            </a:r>
          </a:p>
        </p:txBody>
      </p:sp>
    </p:spTree>
    <p:extLst>
      <p:ext uri="{BB962C8B-B14F-4D97-AF65-F5344CB8AC3E}">
        <p14:creationId xmlns:p14="http://schemas.microsoft.com/office/powerpoint/2010/main" val="165720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611560" y="1873275"/>
            <a:ext cx="7992888" cy="2923877"/>
          </a:xfrm>
          <a:prstGeom prst="rect">
            <a:avLst/>
          </a:prstGeom>
          <a:noFill/>
        </p:spPr>
        <p:txBody>
          <a:bodyPr wrap="square" rtlCol="0">
            <a:spAutoFit/>
          </a:bodyPr>
          <a:lstStyle/>
          <a:p>
            <a:pPr algn="just"/>
            <a:r>
              <a:rPr lang="en-GB" sz="4600" b="1" dirty="0">
                <a:solidFill>
                  <a:srgbClr val="606060"/>
                </a:solidFill>
                <a:latin typeface="Candara" pitchFamily="34" charset="0"/>
              </a:rPr>
              <a:t>Meanwhile, Saul was still breathing out murderous threats against the Lord’s disciples. </a:t>
            </a:r>
          </a:p>
        </p:txBody>
      </p:sp>
    </p:spTree>
    <p:extLst>
      <p:ext uri="{BB962C8B-B14F-4D97-AF65-F5344CB8AC3E}">
        <p14:creationId xmlns:p14="http://schemas.microsoft.com/office/powerpoint/2010/main" val="1346229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611560" y="404664"/>
            <a:ext cx="7992888" cy="5755422"/>
          </a:xfrm>
          <a:prstGeom prst="rect">
            <a:avLst/>
          </a:prstGeom>
          <a:noFill/>
        </p:spPr>
        <p:txBody>
          <a:bodyPr wrap="square" rtlCol="0">
            <a:spAutoFit/>
          </a:bodyPr>
          <a:lstStyle/>
          <a:p>
            <a:pPr algn="just"/>
            <a:r>
              <a:rPr lang="en-GB" sz="4600" b="1" dirty="0" smtClean="0">
                <a:solidFill>
                  <a:srgbClr val="606060"/>
                </a:solidFill>
                <a:latin typeface="Candara" pitchFamily="34" charset="0"/>
              </a:rPr>
              <a:t>He </a:t>
            </a:r>
            <a:r>
              <a:rPr lang="en-GB" sz="4600" b="1" dirty="0">
                <a:solidFill>
                  <a:srgbClr val="606060"/>
                </a:solidFill>
                <a:latin typeface="Candara" pitchFamily="34" charset="0"/>
              </a:rPr>
              <a:t>went to the high priest and asked him for letters to the synagogues in Damascus, so that if he found any there who belonged to the Way, whether men or women, he might take them as prisoners </a:t>
            </a:r>
            <a:endParaRPr lang="en-GB" sz="4600" b="1" dirty="0" smtClean="0">
              <a:solidFill>
                <a:srgbClr val="606060"/>
              </a:solidFill>
              <a:latin typeface="Candara" pitchFamily="34" charset="0"/>
            </a:endParaRPr>
          </a:p>
          <a:p>
            <a:pPr algn="just"/>
            <a:r>
              <a:rPr lang="en-GB" sz="4600" b="1" dirty="0" smtClean="0">
                <a:solidFill>
                  <a:srgbClr val="606060"/>
                </a:solidFill>
                <a:latin typeface="Candara" pitchFamily="34" charset="0"/>
              </a:rPr>
              <a:t>to </a:t>
            </a:r>
            <a:r>
              <a:rPr lang="en-GB" sz="4600" b="1" dirty="0">
                <a:solidFill>
                  <a:srgbClr val="606060"/>
                </a:solidFill>
                <a:latin typeface="Candara" pitchFamily="34" charset="0"/>
              </a:rPr>
              <a:t>Jerusalem. </a:t>
            </a:r>
          </a:p>
        </p:txBody>
      </p:sp>
    </p:spTree>
    <p:extLst>
      <p:ext uri="{BB962C8B-B14F-4D97-AF65-F5344CB8AC3E}">
        <p14:creationId xmlns:p14="http://schemas.microsoft.com/office/powerpoint/2010/main" val="785906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611560" y="836712"/>
            <a:ext cx="7992888" cy="4339650"/>
          </a:xfrm>
          <a:prstGeom prst="rect">
            <a:avLst/>
          </a:prstGeom>
          <a:noFill/>
        </p:spPr>
        <p:txBody>
          <a:bodyPr wrap="square" rtlCol="0">
            <a:spAutoFit/>
          </a:bodyPr>
          <a:lstStyle/>
          <a:p>
            <a:pPr algn="just"/>
            <a:r>
              <a:rPr lang="en-GB" sz="4600" b="1" dirty="0">
                <a:solidFill>
                  <a:srgbClr val="606060"/>
                </a:solidFill>
                <a:latin typeface="Candara" pitchFamily="34" charset="0"/>
              </a:rPr>
              <a:t>As he neared Damascus on his journey, suddenly a light from heaven flashed around him. He fell to the ground and heard a voice say to him, “Saul, Saul, why do you persecute me?”</a:t>
            </a:r>
            <a:endParaRPr lang="en-GB" sz="4300" b="1" dirty="0">
              <a:solidFill>
                <a:srgbClr val="606060"/>
              </a:solidFill>
              <a:latin typeface="Candar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611560" y="908720"/>
            <a:ext cx="7992888" cy="4339650"/>
          </a:xfrm>
          <a:prstGeom prst="rect">
            <a:avLst/>
          </a:prstGeom>
          <a:noFill/>
        </p:spPr>
        <p:txBody>
          <a:bodyPr wrap="square" rtlCol="0">
            <a:spAutoFit/>
          </a:bodyPr>
          <a:lstStyle/>
          <a:p>
            <a:pPr algn="just"/>
            <a:r>
              <a:rPr lang="en-GB" sz="4600" b="1" dirty="0">
                <a:solidFill>
                  <a:srgbClr val="606060"/>
                </a:solidFill>
                <a:latin typeface="Candara" pitchFamily="34" charset="0"/>
              </a:rPr>
              <a:t>“Who are you, Lord?” Saul asked</a:t>
            </a:r>
            <a:r>
              <a:rPr lang="en-GB" sz="4600" b="1" dirty="0" smtClean="0">
                <a:solidFill>
                  <a:srgbClr val="606060"/>
                </a:solidFill>
                <a:latin typeface="Candara" pitchFamily="34" charset="0"/>
              </a:rPr>
              <a:t>. “</a:t>
            </a:r>
            <a:r>
              <a:rPr lang="en-GB" sz="4600" b="1" dirty="0">
                <a:solidFill>
                  <a:srgbClr val="606060"/>
                </a:solidFill>
                <a:latin typeface="Candara" pitchFamily="34" charset="0"/>
              </a:rPr>
              <a:t>I am Jesus, whom you are persecuting,” he replied. “Now get up and go into the city, and you will be told what you must do.”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611560" y="404664"/>
            <a:ext cx="7992888" cy="5047536"/>
          </a:xfrm>
          <a:prstGeom prst="rect">
            <a:avLst/>
          </a:prstGeom>
          <a:noFill/>
        </p:spPr>
        <p:txBody>
          <a:bodyPr wrap="square" rtlCol="0">
            <a:spAutoFit/>
          </a:bodyPr>
          <a:lstStyle/>
          <a:p>
            <a:pPr algn="just"/>
            <a:r>
              <a:rPr lang="en-GB" sz="4600" b="1" dirty="0">
                <a:solidFill>
                  <a:srgbClr val="606060"/>
                </a:solidFill>
                <a:latin typeface="Candara" pitchFamily="34" charset="0"/>
              </a:rPr>
              <a:t>The men traveling with Saul stood there speechless; they heard the sound but did not see anyone. Saul got up from the ground, but when he opened his eyes he could see nothing. </a:t>
            </a:r>
            <a:endParaRPr lang="en-GB" sz="4600" b="1" dirty="0" smtClean="0">
              <a:solidFill>
                <a:srgbClr val="606060"/>
              </a:solidFill>
              <a:latin typeface="Candar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630</Words>
  <Application>Microsoft Office PowerPoint</Application>
  <PresentationFormat>On-screen Show (4:3)</PresentationFormat>
  <Paragraphs>28</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Gilmour</dc:creator>
  <cp:lastModifiedBy>David Gilmour</cp:lastModifiedBy>
  <cp:revision>4</cp:revision>
  <dcterms:created xsi:type="dcterms:W3CDTF">2019-03-06T14:40:35Z</dcterms:created>
  <dcterms:modified xsi:type="dcterms:W3CDTF">2019-03-13T15:23:38Z</dcterms:modified>
</cp:coreProperties>
</file>