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350" r:id="rId4"/>
    <p:sldId id="335" r:id="rId5"/>
    <p:sldId id="259" r:id="rId6"/>
    <p:sldId id="338" r:id="rId7"/>
    <p:sldId id="339" r:id="rId8"/>
    <p:sldId id="340" r:id="rId9"/>
    <p:sldId id="341" r:id="rId10"/>
    <p:sldId id="342" r:id="rId11"/>
    <p:sldId id="311" r:id="rId12"/>
    <p:sldId id="317" r:id="rId13"/>
    <p:sldId id="343" r:id="rId14"/>
    <p:sldId id="313" r:id="rId15"/>
    <p:sldId id="344" r:id="rId16"/>
    <p:sldId id="314" r:id="rId17"/>
    <p:sldId id="345" r:id="rId18"/>
    <p:sldId id="315" r:id="rId19"/>
    <p:sldId id="346" r:id="rId20"/>
    <p:sldId id="347" r:id="rId21"/>
    <p:sldId id="318" r:id="rId22"/>
    <p:sldId id="348" r:id="rId23"/>
    <p:sldId id="319" r:id="rId24"/>
    <p:sldId id="34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84" y="-19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409568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29237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379733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19/09/2018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251664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F6E44-8E11-4445-A99C-8E67DFBAE36E}" type="datetimeFigureOut">
              <a:rPr lang="en-GB" smtClean="0"/>
              <a:pPr/>
              <a:t>19/09/2018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190551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4F6E44-8E11-4445-A99C-8E67DFBAE36E}" type="datetimeFigureOut">
              <a:rPr lang="en-GB" smtClean="0"/>
              <a:pPr/>
              <a:t>19/09/2018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3321232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4F6E44-8E11-4445-A99C-8E67DFBAE36E}" type="datetimeFigureOut">
              <a:rPr lang="en-GB" smtClean="0"/>
              <a:pPr/>
              <a:t>19/09/2018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142594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4F6E44-8E11-4445-A99C-8E67DFBAE36E}" type="datetimeFigureOut">
              <a:rPr lang="en-GB" smtClean="0"/>
              <a:pPr/>
              <a:t>19/09/2018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419934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F6E44-8E11-4445-A99C-8E67DFBAE36E}" type="datetimeFigureOut">
              <a:rPr lang="en-GB" smtClean="0"/>
              <a:pPr/>
              <a:t>19/09/2018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397574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19/09/2018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184406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19/09/2018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285026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t="-1000" r="-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F6E44-8E11-4445-A99C-8E67DFBAE36E}" type="datetimeFigureOut">
              <a:rPr lang="en-GB" smtClean="0"/>
              <a:pPr/>
              <a:t>19/09/2018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732D1-B527-4E8A-8C90-D567F29A019D}" type="slidenum">
              <a:rPr lang="en-GB" smtClean="0"/>
              <a:pPr/>
              <a:t>‹#›</a:t>
            </a:fld>
            <a:endParaRPr lang="en-GB"/>
          </a:p>
        </p:txBody>
      </p:sp>
    </p:spTree>
    <p:extLst>
      <p:ext uri="{BB962C8B-B14F-4D97-AF65-F5344CB8AC3E}">
        <p14:creationId xmlns:p14="http://schemas.microsoft.com/office/powerpoint/2010/main" xmlns="" val="319831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8814"/>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49" y="1628800"/>
            <a:ext cx="9138351" cy="3790259"/>
          </a:xfrm>
          <a:prstGeom prst="rect">
            <a:avLst/>
          </a:prstGeom>
        </p:spPr>
      </p:pic>
    </p:spTree>
    <p:extLst>
      <p:ext uri="{BB962C8B-B14F-4D97-AF65-F5344CB8AC3E}">
        <p14:creationId xmlns:p14="http://schemas.microsoft.com/office/powerpoint/2010/main" xmlns="" val="3233788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IMG_1237.jpg"/>
          <p:cNvPicPr>
            <a:picLocks noChangeAspect="1"/>
          </p:cNvPicPr>
          <p:nvPr/>
        </p:nvPicPr>
        <p:blipFill>
          <a:blip r:embed="rId2" cstate="print"/>
          <a:srcRect l="18014" r="18915"/>
          <a:stretch>
            <a:fillRect/>
          </a:stretch>
        </p:blipFill>
        <p:spPr>
          <a:xfrm>
            <a:off x="604213" y="836711"/>
            <a:ext cx="7856219" cy="5202091"/>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664296"/>
          </a:xfrm>
        </p:spPr>
        <p:txBody>
          <a:bodyPr>
            <a:normAutofit/>
          </a:bodyPr>
          <a:lstStyle/>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5544616"/>
          </a:xfrm>
        </p:spPr>
        <p:txBody>
          <a:bodyPr>
            <a:normAutofit/>
          </a:bodyPr>
          <a:lstStyle/>
          <a:p>
            <a:pPr marL="0" algn="just">
              <a:buNone/>
            </a:pPr>
            <a:r>
              <a:rPr lang="en-GB" sz="4400" b="1" dirty="0" smtClean="0">
                <a:solidFill>
                  <a:srgbClr val="FFFFCC"/>
                </a:solidFill>
                <a:latin typeface="Candara" pitchFamily="34" charset="0"/>
              </a:rPr>
              <a:t>Only the High Priest entered the inner room, and that only once a year, and never without blood, which he offered for himself and for the sins the people had committed in ignorance.</a:t>
            </a:r>
          </a:p>
          <a:p>
            <a:pPr marL="0" algn="just">
              <a:buNone/>
            </a:pP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Hebrews 9:7</a:t>
            </a:r>
            <a:endParaRPr lang="en-GB" sz="4400" b="1" dirty="0" smtClean="0">
              <a:solidFill>
                <a:srgbClr val="FFFFCC"/>
              </a:solidFill>
              <a:latin typeface="Candara" pitchFamily="34" charset="0"/>
            </a:endParaRPr>
          </a:p>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664296"/>
          </a:xfrm>
        </p:spPr>
        <p:txBody>
          <a:bodyPr>
            <a:normAutofit/>
          </a:bodyPr>
          <a:lstStyle/>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4608512"/>
          </a:xfrm>
        </p:spPr>
        <p:txBody>
          <a:bodyPr>
            <a:normAutofit/>
          </a:bodyPr>
          <a:lstStyle/>
          <a:p>
            <a:pPr marL="0" algn="just">
              <a:buNone/>
            </a:pPr>
            <a:r>
              <a:rPr lang="en-GB" sz="4400" b="1" dirty="0" smtClean="0">
                <a:solidFill>
                  <a:srgbClr val="FFFFCC"/>
                </a:solidFill>
                <a:latin typeface="Candara" pitchFamily="34" charset="0"/>
              </a:rPr>
              <a:t>Look, God’s dwelling place is now among the people, and He will dwell with them. They will be His people, and God Himself will be with them and be their God.</a:t>
            </a:r>
          </a:p>
          <a:p>
            <a:pPr marL="0" algn="just">
              <a:buNone/>
            </a:pP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Revelation 21:3</a:t>
            </a:r>
            <a:endParaRPr lang="en-GB" sz="4400" b="1"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664296"/>
          </a:xfrm>
        </p:spPr>
        <p:txBody>
          <a:bodyPr>
            <a:normAutofit/>
          </a:bodyPr>
          <a:lstStyle/>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472608"/>
          </a:xfrm>
        </p:spPr>
        <p:txBody>
          <a:bodyPr>
            <a:normAutofit lnSpcReduction="10000"/>
          </a:bodyPr>
          <a:lstStyle/>
          <a:p>
            <a:pPr marL="0" algn="just">
              <a:buNone/>
            </a:pPr>
            <a:r>
              <a:rPr lang="en-GB" sz="4400" b="1" dirty="0" smtClean="0">
                <a:solidFill>
                  <a:srgbClr val="FFFFCC"/>
                </a:solidFill>
                <a:latin typeface="Candara" pitchFamily="34" charset="0"/>
              </a:rPr>
              <a:t>I am the way and the truth and the life. No-one comes to the Father except through me. If you really know me, you will know my Father as well. From now on, you do know Him and have seen Him. </a:t>
            </a:r>
          </a:p>
          <a:p>
            <a:pPr marL="0" algn="just">
              <a:buNone/>
            </a:pP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John 14:6-7</a:t>
            </a: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664296"/>
          </a:xfrm>
        </p:spPr>
        <p:txBody>
          <a:bodyPr>
            <a:normAutofit/>
          </a:bodyPr>
          <a:lstStyle/>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548680"/>
            <a:ext cx="8229600" cy="4320480"/>
          </a:xfrm>
        </p:spPr>
        <p:txBody>
          <a:bodyPr>
            <a:normAutofit/>
          </a:bodyPr>
          <a:lstStyle/>
          <a:p>
            <a:pPr marL="0" algn="just">
              <a:buNone/>
            </a:pPr>
            <a:r>
              <a:rPr lang="en-GB" sz="4400" b="1" dirty="0" smtClean="0">
                <a:solidFill>
                  <a:srgbClr val="FFFFCC"/>
                </a:solidFill>
                <a:latin typeface="Candara" pitchFamily="34" charset="0"/>
              </a:rPr>
              <a:t>There have been many of these priests, since death prevented them from continuing in office; but because Jesus lives forever, He has a permanent priesthood. </a:t>
            </a: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548680"/>
            <a:ext cx="8229600" cy="4320480"/>
          </a:xfrm>
        </p:spPr>
        <p:txBody>
          <a:bodyPr>
            <a:normAutofit/>
          </a:bodyPr>
          <a:lstStyle/>
          <a:p>
            <a:pPr marL="0" algn="just">
              <a:buNone/>
            </a:pPr>
            <a:r>
              <a:rPr lang="en-GB" sz="4400" b="1" dirty="0" smtClean="0">
                <a:solidFill>
                  <a:srgbClr val="FFFFCC"/>
                </a:solidFill>
                <a:latin typeface="Candara" pitchFamily="34" charset="0"/>
              </a:rPr>
              <a:t>Therefore He is able to save completely those who come to God through Him, because He always lives to intercede for them. </a:t>
            </a:r>
          </a:p>
          <a:p>
            <a:pPr marL="0" algn="just">
              <a:buNone/>
            </a:pP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Hebrews 7:23-25</a:t>
            </a: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IMG_1237.jpg"/>
          <p:cNvPicPr>
            <a:picLocks noChangeAspect="1"/>
          </p:cNvPicPr>
          <p:nvPr/>
        </p:nvPicPr>
        <p:blipFill>
          <a:blip r:embed="rId2" cstate="print"/>
          <a:stretch>
            <a:fillRect/>
          </a:stretch>
        </p:blipFill>
        <p:spPr>
          <a:xfrm>
            <a:off x="2483768" y="390051"/>
            <a:ext cx="4104456" cy="6062281"/>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664296"/>
          </a:xfrm>
        </p:spPr>
        <p:txBody>
          <a:bodyPr>
            <a:normAutofit/>
          </a:bodyPr>
          <a:lstStyle/>
          <a:p>
            <a:pPr marL="0" algn="just">
              <a:buNone/>
            </a:pPr>
            <a:endParaRPr lang="en-GB" sz="44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548680"/>
            <a:ext cx="8229600" cy="4176464"/>
          </a:xfrm>
        </p:spPr>
        <p:txBody>
          <a:bodyPr>
            <a:normAutofit/>
          </a:bodyPr>
          <a:lstStyle/>
          <a:p>
            <a:pPr marL="0" algn="just">
              <a:buNone/>
            </a:pPr>
            <a:r>
              <a:rPr lang="en-GB" sz="4400" b="1" dirty="0" smtClean="0">
                <a:solidFill>
                  <a:srgbClr val="FFFFCC"/>
                </a:solidFill>
                <a:latin typeface="Candara" pitchFamily="34" charset="0"/>
              </a:rPr>
              <a:t>Two men went up to the temple to pray, one a Pharisee and the other a tax collector. The Pharisee stood by himself and prayed:</a:t>
            </a: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548680"/>
            <a:ext cx="8229600" cy="4176464"/>
          </a:xfrm>
        </p:spPr>
        <p:txBody>
          <a:bodyPr>
            <a:normAutofit/>
          </a:bodyPr>
          <a:lstStyle/>
          <a:p>
            <a:pPr marL="0" algn="just">
              <a:buNone/>
            </a:pPr>
            <a:r>
              <a:rPr lang="en-GB" sz="4400" b="1" dirty="0" smtClean="0">
                <a:solidFill>
                  <a:srgbClr val="FFFFCC"/>
                </a:solidFill>
                <a:latin typeface="Candara" pitchFamily="34" charset="0"/>
              </a:rPr>
              <a:t>‘God, I thank you that I am not like other people- robbers, evildoers, adulterers- or even like this tax collector. I fast twice a week and give a tenth of all I get.</a:t>
            </a: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4968552"/>
          </a:xfrm>
        </p:spPr>
        <p:txBody>
          <a:bodyPr>
            <a:normAutofit/>
          </a:bodyPr>
          <a:lstStyle/>
          <a:p>
            <a:pPr marL="0" algn="just">
              <a:buNone/>
            </a:pPr>
            <a:r>
              <a:rPr lang="en-GB" sz="4400" b="1" dirty="0" smtClean="0">
                <a:solidFill>
                  <a:srgbClr val="FFFFCC"/>
                </a:solidFill>
                <a:latin typeface="Candara" pitchFamily="34" charset="0"/>
              </a:rPr>
              <a:t>But the tax collector stood at a distance. He would not even look up to Heaven, but beat his breast and said, ‘God, have mercy on me, a sinner.’</a:t>
            </a:r>
          </a:p>
          <a:p>
            <a:pPr marL="0" algn="just">
              <a:buNone/>
            </a:pP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Luke 18:10-12</a:t>
            </a:r>
            <a:endParaRPr lang="en-GB" sz="4400" b="1" dirty="0" smtClean="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908720"/>
            <a:ext cx="8229600" cy="3240360"/>
          </a:xfrm>
        </p:spPr>
        <p:txBody>
          <a:bodyPr>
            <a:normAutofit/>
          </a:bodyPr>
          <a:lstStyle/>
          <a:p>
            <a:pPr marL="0" algn="just">
              <a:buNone/>
            </a:pPr>
            <a:r>
              <a:rPr lang="en-GB" sz="4600" b="1" dirty="0" smtClean="0">
                <a:latin typeface="Candara" pitchFamily="34" charset="0"/>
              </a:rPr>
              <a:t> </a:t>
            </a:r>
            <a:endParaRPr lang="en-GB" sz="4600" dirty="0">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IMG_1237.jpg"/>
          <p:cNvPicPr>
            <a:picLocks noChangeAspect="1"/>
          </p:cNvPicPr>
          <p:nvPr/>
        </p:nvPicPr>
        <p:blipFill>
          <a:blip r:embed="rId2" cstate="print"/>
          <a:stretch>
            <a:fillRect/>
          </a:stretch>
        </p:blipFill>
        <p:spPr>
          <a:xfrm>
            <a:off x="709897" y="908720"/>
            <a:ext cx="7785637" cy="5112568"/>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3816424"/>
          </a:xfrm>
        </p:spPr>
        <p:txBody>
          <a:bodyPr>
            <a:normAutofit/>
          </a:bodyPr>
          <a:lstStyle/>
          <a:p>
            <a:pPr marL="0" algn="just">
              <a:buNone/>
            </a:pPr>
            <a:r>
              <a:rPr lang="en-GB" sz="4400" b="1" dirty="0" smtClean="0">
                <a:solidFill>
                  <a:srgbClr val="FFFFCC"/>
                </a:solidFill>
                <a:latin typeface="Candara" pitchFamily="34" charset="0"/>
              </a:rPr>
              <a:t>The Lord spoke to Moses after the death of the two sons of Aaron who died when they approached the Lord. The Lord said to Moses:</a:t>
            </a: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400" b="1" dirty="0" smtClean="0">
                <a:solidFill>
                  <a:srgbClr val="FFFFCC"/>
                </a:solidFill>
                <a:latin typeface="Candara" pitchFamily="34" charset="0"/>
              </a:rPr>
              <a:t>“Tell your brother Aaron that he is not to come whenever he chooses into the Most Holy Place behind the curtain in front of the atonement cover on the ark, or else he will die. </a:t>
            </a: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400" b="1" dirty="0" smtClean="0">
                <a:solidFill>
                  <a:srgbClr val="FFFFCC"/>
                </a:solidFill>
                <a:latin typeface="Candara" pitchFamily="34" charset="0"/>
              </a:rPr>
              <a:t>For I will appear in the cloud over the atonement cover... </a:t>
            </a:r>
          </a:p>
          <a:p>
            <a:pPr marL="0" algn="just">
              <a:buNone/>
            </a:pPr>
            <a:r>
              <a:rPr lang="en-GB" sz="4400" b="1" dirty="0" smtClean="0">
                <a:solidFill>
                  <a:srgbClr val="FFFFCC"/>
                </a:solidFill>
                <a:latin typeface="Candara" pitchFamily="34" charset="0"/>
              </a:rPr>
              <a:t>This is to be a lasting ordinance for you: Atonement is to be made once a year for all the sins of the Israelites.</a:t>
            </a: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124744"/>
            <a:ext cx="8229600" cy="2520280"/>
          </a:xfrm>
        </p:spPr>
        <p:txBody>
          <a:bodyPr>
            <a:normAutofit/>
          </a:bodyPr>
          <a:lstStyle/>
          <a:p>
            <a:pPr marL="0" algn="just">
              <a:buNone/>
            </a:pPr>
            <a:r>
              <a:rPr lang="en-GB" sz="4400" b="1" dirty="0" smtClean="0">
                <a:solidFill>
                  <a:srgbClr val="FFFFCC"/>
                </a:solidFill>
                <a:latin typeface="Candara" pitchFamily="34" charset="0"/>
              </a:rPr>
              <a:t>And it was done, as the Lord commanded Moses.</a:t>
            </a:r>
          </a:p>
          <a:p>
            <a:pPr marL="0" algn="just">
              <a:buNone/>
            </a:pP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Leviticus 16:1-2, 34</a:t>
            </a:r>
            <a:endParaRPr lang="en-GB" sz="4400" b="1" dirty="0" smtClean="0">
              <a:solidFill>
                <a:srgbClr val="FFFFCC"/>
              </a:solidFill>
              <a:latin typeface="Candara" pitchFamily="34" charset="0"/>
            </a:endParaRPr>
          </a:p>
          <a:p>
            <a:pPr marL="0" algn="just">
              <a:buNone/>
            </a:pPr>
            <a:endParaRPr lang="en-GB" sz="4400" b="1" dirty="0" smtClean="0">
              <a:solidFill>
                <a:srgbClr val="FFFFCC"/>
              </a:solidFill>
              <a:latin typeface="Candara" pitchFamily="34" charset="0"/>
            </a:endParaRPr>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7" y="0"/>
            <a:ext cx="9173290" cy="6866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p14="http://schemas.microsoft.com/office/powerpoint/2010/main" xmlns="" val="393366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308</Words>
  <Application>Microsoft Office PowerPoint</Application>
  <PresentationFormat>On-screen Show (4:3)</PresentationFormat>
  <Paragraphs>22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David Gilmour</cp:lastModifiedBy>
  <cp:revision>7</cp:revision>
  <dcterms:created xsi:type="dcterms:W3CDTF">2018-09-14T15:37:50Z</dcterms:created>
  <dcterms:modified xsi:type="dcterms:W3CDTF">2018-09-19T13:19:37Z</dcterms:modified>
</cp:coreProperties>
</file>