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0" r:id="rId5"/>
    <p:sldId id="261" r:id="rId6"/>
    <p:sldId id="267" r:id="rId7"/>
    <p:sldId id="271" r:id="rId8"/>
    <p:sldId id="308" r:id="rId9"/>
    <p:sldId id="272" r:id="rId10"/>
    <p:sldId id="309" r:id="rId11"/>
    <p:sldId id="273" r:id="rId12"/>
    <p:sldId id="274" r:id="rId13"/>
    <p:sldId id="275" r:id="rId14"/>
    <p:sldId id="310" r:id="rId15"/>
    <p:sldId id="293" r:id="rId16"/>
    <p:sldId id="305" r:id="rId17"/>
    <p:sldId id="311" r:id="rId18"/>
    <p:sldId id="296" r:id="rId19"/>
    <p:sldId id="312" r:id="rId20"/>
    <p:sldId id="313" r:id="rId21"/>
    <p:sldId id="314" r:id="rId22"/>
    <p:sldId id="306" r:id="rId23"/>
    <p:sldId id="307" r:id="rId24"/>
    <p:sldId id="315" r:id="rId25"/>
    <p:sldId id="297" r:id="rId26"/>
    <p:sldId id="298" r:id="rId27"/>
    <p:sldId id="299" r:id="rId28"/>
    <p:sldId id="300" r:id="rId29"/>
    <p:sldId id="317"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D2A0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1"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3683702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82919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701037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EF6573-A6BD-4EDC-A574-38BD2CB443F7}" type="datetimeFigureOut">
              <a:rPr lang="en-GB" smtClean="0"/>
              <a:t>22/05/2019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599442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1CEF6573-A6BD-4EDC-A574-38BD2CB443F7}" type="datetimeFigureOut">
              <a:rPr lang="en-GB" smtClean="0"/>
              <a:t>22/05/2019</a:t>
            </a:fld>
            <a:endParaRPr lang="en-GB"/>
          </a:p>
        </p:txBody>
      </p:sp>
      <p:sp>
        <p:nvSpPr>
          <p:cNvPr id="5" name="Footer Placeholder 4"/>
          <p:cNvSpPr>
            <a:spLocks noGrp="1"/>
          </p:cNvSpPr>
          <p:nvPr>
            <p:ph type="ftr" sz="quarter" idx="11"/>
          </p:nvPr>
        </p:nvSpPr>
        <p:spPr>
          <a:xfrm>
            <a:off x="2182708" y="6272784"/>
            <a:ext cx="6327648" cy="365125"/>
          </a:xfrm>
        </p:spPr>
        <p:txBody>
          <a:bodyPr/>
          <a:lstStyle/>
          <a:p>
            <a:endParaRPr lang="en-GB"/>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FB3A2E-CC68-4D50-98AF-44EDD17AF6E5}" type="slidenum">
              <a:rPr lang="en-GB" smtClean="0"/>
              <a:t>‹#›</a:t>
            </a:fld>
            <a:endParaRPr lang="en-GB"/>
          </a:p>
        </p:txBody>
      </p:sp>
    </p:spTree>
    <p:extLst>
      <p:ext uri="{BB962C8B-B14F-4D97-AF65-F5344CB8AC3E}">
        <p14:creationId xmlns:p14="http://schemas.microsoft.com/office/powerpoint/2010/main" val="152648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EF6573-A6BD-4EDC-A574-38BD2CB443F7}" type="datetimeFigureOut">
              <a:rPr lang="en-GB" smtClean="0"/>
              <a:t>22/05/2019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298820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EF6573-A6BD-4EDC-A574-38BD2CB443F7}" type="datetimeFigureOut">
              <a:rPr lang="en-GB" smtClean="0"/>
              <a:t>22/05/2019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250066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EF6573-A6BD-4EDC-A574-38BD2CB443F7}" type="datetimeFigureOut">
              <a:rPr lang="en-GB" smtClean="0"/>
              <a:t>22/05/2019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57126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F6573-A6BD-4EDC-A574-38BD2CB443F7}" type="datetimeFigureOut">
              <a:rPr lang="en-GB" smtClean="0"/>
              <a:t>22/05/2019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31534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22/05/2019</a:t>
            </a:fld>
            <a:endParaRPr lang="en-GB"/>
          </a:p>
        </p:txBody>
      </p:sp>
      <p:sp>
        <p:nvSpPr>
          <p:cNvPr id="6" name="Footer Placeholder 5"/>
          <p:cNvSpPr>
            <a:spLocks noGrp="1"/>
          </p:cNvSpPr>
          <p:nvPr>
            <p:ph type="ftr" sz="quarter" idx="11"/>
          </p:nvPr>
        </p:nvSpPr>
        <p:spPr/>
        <p:txBody>
          <a:bodyPr/>
          <a:lstStyle/>
          <a:p>
            <a:endParaRPr lang="en-GB"/>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1712178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EF6573-A6BD-4EDC-A574-38BD2CB443F7}" type="datetimeFigureOut">
              <a:rPr lang="en-GB" smtClean="0"/>
              <a:t>22/05/2019</a:t>
            </a:fld>
            <a:endParaRPr lang="en-GB"/>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FB3A2E-CC68-4D50-98AF-44EDD17AF6E5}" type="slidenum">
              <a:rPr lang="en-GB" smtClean="0"/>
              <a:t>‹#›</a:t>
            </a:fld>
            <a:endParaRPr lang="en-GB"/>
          </a:p>
        </p:txBody>
      </p:sp>
    </p:spTree>
    <p:extLst>
      <p:ext uri="{BB962C8B-B14F-4D97-AF65-F5344CB8AC3E}">
        <p14:creationId xmlns:p14="http://schemas.microsoft.com/office/powerpoint/2010/main" val="3848663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1CEF6573-A6BD-4EDC-A574-38BD2CB443F7}" type="datetimeFigureOut">
              <a:rPr lang="en-GB" smtClean="0"/>
              <a:t>22/05/2019</a:t>
            </a:fld>
            <a:endParaRPr lang="en-GB"/>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GB"/>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E6FB3A2E-CC68-4D50-98AF-44EDD17AF6E5}" type="slidenum">
              <a:rPr lang="en-GB" smtClean="0"/>
              <a:t>‹#›</a:t>
            </a:fld>
            <a:endParaRPr lang="en-GB"/>
          </a:p>
        </p:txBody>
      </p:sp>
    </p:spTree>
    <p:extLst>
      <p:ext uri="{BB962C8B-B14F-4D97-AF65-F5344CB8AC3E}">
        <p14:creationId xmlns:p14="http://schemas.microsoft.com/office/powerpoint/2010/main" val="59771455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2926737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077585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ctr"/>
            <a:r>
              <a:rPr lang="en-GB" sz="5200" dirty="0"/>
              <a:t>Oh, how great are God’s riches and wisdom and knowledge! How impossible it is for us to understand his decisions and his ways!</a:t>
            </a:r>
          </a:p>
        </p:txBody>
      </p:sp>
    </p:spTree>
    <p:extLst>
      <p:ext uri="{BB962C8B-B14F-4D97-AF65-F5344CB8AC3E}">
        <p14:creationId xmlns:p14="http://schemas.microsoft.com/office/powerpoint/2010/main" val="37700066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ctr"/>
            <a:r>
              <a:rPr lang="en-GB" sz="5200" dirty="0"/>
              <a:t>For who can know the Lord’s thoughts?</a:t>
            </a:r>
          </a:p>
          <a:p>
            <a:pPr algn="ctr"/>
            <a:r>
              <a:rPr lang="en-GB" sz="5200" dirty="0"/>
              <a:t>Who knows enough to give him advice?</a:t>
            </a:r>
          </a:p>
          <a:p>
            <a:pPr algn="ctr"/>
            <a:r>
              <a:rPr lang="en-GB" sz="5200" dirty="0"/>
              <a:t>And who has given him so much</a:t>
            </a:r>
          </a:p>
          <a:p>
            <a:pPr algn="ctr"/>
            <a:r>
              <a:rPr lang="en-GB" sz="5200" dirty="0"/>
              <a:t>that he needs to pay it back?</a:t>
            </a:r>
          </a:p>
        </p:txBody>
      </p:sp>
    </p:spTree>
    <p:extLst>
      <p:ext uri="{BB962C8B-B14F-4D97-AF65-F5344CB8AC3E}">
        <p14:creationId xmlns:p14="http://schemas.microsoft.com/office/powerpoint/2010/main" val="16801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ctr"/>
            <a:r>
              <a:rPr lang="en-GB" sz="5200" dirty="0"/>
              <a:t>For everything comes from him and exists by his power and is intended for his glory. All glory to him forever! Amen.</a:t>
            </a:r>
          </a:p>
          <a:p>
            <a:pPr algn="ctr"/>
            <a:r>
              <a:rPr lang="en-GB" sz="5200" dirty="0"/>
              <a:t>										     </a:t>
            </a:r>
            <a:r>
              <a:rPr lang="en-GB" sz="5200" dirty="0">
                <a:solidFill>
                  <a:srgbClr val="AD2A07"/>
                </a:solidFill>
              </a:rPr>
              <a:t>Romans 11:33-36</a:t>
            </a:r>
            <a:endParaRPr lang="en-GB" sz="5200" dirty="0"/>
          </a:p>
        </p:txBody>
      </p:sp>
    </p:spTree>
    <p:extLst>
      <p:ext uri="{BB962C8B-B14F-4D97-AF65-F5344CB8AC3E}">
        <p14:creationId xmlns:p14="http://schemas.microsoft.com/office/powerpoint/2010/main" val="2502617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0334457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889843"/>
            <a:ext cx="10838985" cy="5078313"/>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t>He has ended the reign of death- </a:t>
            </a:r>
            <a:r>
              <a:rPr lang="en-GB" sz="5400" dirty="0">
                <a:solidFill>
                  <a:srgbClr val="AD2A07"/>
                </a:solidFill>
              </a:rPr>
              <a:t>5:12-21</a:t>
            </a:r>
            <a:endParaRPr lang="en-GB" sz="5400" dirty="0"/>
          </a:p>
          <a:p>
            <a:pPr marL="685800" indent="-685800" algn="just">
              <a:buFont typeface="Arial" panose="020B0604020202020204" pitchFamily="34" charset="0"/>
              <a:buChar char="•"/>
            </a:pPr>
            <a:r>
              <a:rPr lang="en-GB" sz="5400" dirty="0"/>
              <a:t>He has liberated us from sin- </a:t>
            </a:r>
            <a:r>
              <a:rPr lang="en-GB" sz="5400" dirty="0">
                <a:solidFill>
                  <a:srgbClr val="AD2A07"/>
                </a:solidFill>
              </a:rPr>
              <a:t>6:1-23</a:t>
            </a:r>
            <a:endParaRPr lang="en-GB" sz="5400" dirty="0"/>
          </a:p>
          <a:p>
            <a:pPr marL="685800" indent="-685800" algn="just">
              <a:buFont typeface="Arial" panose="020B0604020202020204" pitchFamily="34" charset="0"/>
              <a:buChar char="•"/>
            </a:pPr>
            <a:r>
              <a:rPr lang="en-GB" sz="5400" dirty="0"/>
              <a:t>He has rescued us from dysfunctional cycles- </a:t>
            </a:r>
            <a:r>
              <a:rPr lang="en-GB" sz="5400" dirty="0">
                <a:solidFill>
                  <a:srgbClr val="AD2A07"/>
                </a:solidFill>
              </a:rPr>
              <a:t>7:7-25</a:t>
            </a:r>
            <a:endParaRPr lang="en-GB" sz="5400" dirty="0"/>
          </a:p>
        </p:txBody>
      </p:sp>
    </p:spTree>
    <p:extLst>
      <p:ext uri="{BB962C8B-B14F-4D97-AF65-F5344CB8AC3E}">
        <p14:creationId xmlns:p14="http://schemas.microsoft.com/office/powerpoint/2010/main" val="2989958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889843"/>
            <a:ext cx="10838985" cy="5078313"/>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t>He has given us His Spirit- </a:t>
            </a:r>
            <a:r>
              <a:rPr lang="en-GB" sz="5400" dirty="0">
                <a:solidFill>
                  <a:srgbClr val="AD2A07"/>
                </a:solidFill>
              </a:rPr>
              <a:t>8:1-27</a:t>
            </a:r>
            <a:endParaRPr lang="en-GB" sz="5400" dirty="0"/>
          </a:p>
          <a:p>
            <a:pPr marL="685800" indent="-685800" algn="just">
              <a:buFont typeface="Arial" panose="020B0604020202020204" pitchFamily="34" charset="0"/>
              <a:buChar char="•"/>
            </a:pPr>
            <a:r>
              <a:rPr lang="en-GB" sz="5400" dirty="0"/>
              <a:t>He is always at work for our good- </a:t>
            </a:r>
            <a:r>
              <a:rPr lang="en-GB" sz="5400" dirty="0">
                <a:solidFill>
                  <a:srgbClr val="AD2A07"/>
                </a:solidFill>
              </a:rPr>
              <a:t>8:28-30</a:t>
            </a:r>
            <a:endParaRPr lang="en-GB" sz="5400" dirty="0"/>
          </a:p>
          <a:p>
            <a:pPr marL="685800" indent="-685800" algn="just">
              <a:buFont typeface="Arial" panose="020B0604020202020204" pitchFamily="34" charset="0"/>
              <a:buChar char="•"/>
            </a:pPr>
            <a:r>
              <a:rPr lang="en-GB" sz="5400" dirty="0"/>
              <a:t>He is still at work in those who reject Him- </a:t>
            </a:r>
            <a:r>
              <a:rPr lang="en-GB" sz="5400" dirty="0">
                <a:solidFill>
                  <a:srgbClr val="AD2A07"/>
                </a:solidFill>
              </a:rPr>
              <a:t>11:25-29</a:t>
            </a:r>
            <a:endParaRPr lang="en-GB" sz="5400" dirty="0"/>
          </a:p>
        </p:txBody>
      </p:sp>
    </p:spTree>
    <p:extLst>
      <p:ext uri="{BB962C8B-B14F-4D97-AF65-F5344CB8AC3E}">
        <p14:creationId xmlns:p14="http://schemas.microsoft.com/office/powerpoint/2010/main" val="1654770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3994961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82286"/>
            <a:ext cx="10838985" cy="4093428"/>
          </a:xfrm>
          <a:prstGeom prst="rect">
            <a:avLst/>
          </a:prstGeom>
          <a:noFill/>
        </p:spPr>
        <p:txBody>
          <a:bodyPr wrap="square" rtlCol="0">
            <a:spAutoFit/>
          </a:bodyPr>
          <a:lstStyle/>
          <a:p>
            <a:pPr algn="just"/>
            <a:r>
              <a:rPr lang="en-GB" sz="5200" dirty="0"/>
              <a:t>Now that we understand the gospel of God’s mercies…can we respond with proper worship that is manifest in loving relationships?</a:t>
            </a:r>
          </a:p>
          <a:p>
            <a:pPr algn="just"/>
            <a:r>
              <a:rPr lang="en-GB" sz="5200" dirty="0"/>
              <a:t>												</a:t>
            </a:r>
            <a:r>
              <a:rPr lang="en-GB" sz="5200" dirty="0">
                <a:solidFill>
                  <a:srgbClr val="AD2A07"/>
                </a:solidFill>
              </a:rPr>
              <a:t>Elizabeth Shively</a:t>
            </a:r>
            <a:endParaRPr lang="en-GB" sz="5200" dirty="0"/>
          </a:p>
        </p:txBody>
      </p:sp>
    </p:spTree>
    <p:extLst>
      <p:ext uri="{BB962C8B-B14F-4D97-AF65-F5344CB8AC3E}">
        <p14:creationId xmlns:p14="http://schemas.microsoft.com/office/powerpoint/2010/main" val="301109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833555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CDA7202-F699-4A1A-9DAB-8D6A6FED6C59}"/>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6645" b="6704"/>
          <a:stretch/>
        </p:blipFill>
        <p:spPr>
          <a:xfrm>
            <a:off x="1650863" y="1023730"/>
            <a:ext cx="8890274" cy="4810540"/>
          </a:xfrm>
          <a:ln w="12700">
            <a:solidFill>
              <a:srgbClr val="002060"/>
            </a:solidFill>
          </a:ln>
        </p:spPr>
      </p:pic>
    </p:spTree>
    <p:extLst>
      <p:ext uri="{BB962C8B-B14F-4D97-AF65-F5344CB8AC3E}">
        <p14:creationId xmlns:p14="http://schemas.microsoft.com/office/powerpoint/2010/main" val="24036521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82067"/>
            <a:ext cx="10838985" cy="5693866"/>
          </a:xfrm>
          <a:prstGeom prst="rect">
            <a:avLst/>
          </a:prstGeom>
          <a:noFill/>
        </p:spPr>
        <p:txBody>
          <a:bodyPr wrap="square" rtlCol="0">
            <a:spAutoFit/>
          </a:bodyPr>
          <a:lstStyle/>
          <a:p>
            <a:pPr algn="just"/>
            <a:r>
              <a:rPr lang="en-GB" sz="5200" dirty="0"/>
              <a:t>Therefore, I urge you, brothers and sisters, in view of God’s mercy, to offer your bodies as a living sacrifice, holy and pleasing to God—this is your true and proper worship. </a:t>
            </a:r>
          </a:p>
          <a:p>
            <a:pPr algn="just"/>
            <a:r>
              <a:rPr lang="en-GB" sz="5200" dirty="0"/>
              <a:t>						</a:t>
            </a:r>
            <a:r>
              <a:rPr lang="en-GB" sz="5200" dirty="0">
                <a:solidFill>
                  <a:srgbClr val="AD2A07"/>
                </a:solidFill>
              </a:rPr>
              <a:t>Romans 12:1</a:t>
            </a:r>
            <a:endParaRPr lang="en-GB" sz="5200" dirty="0"/>
          </a:p>
        </p:txBody>
      </p:sp>
    </p:spTree>
    <p:extLst>
      <p:ext uri="{BB962C8B-B14F-4D97-AF65-F5344CB8AC3E}">
        <p14:creationId xmlns:p14="http://schemas.microsoft.com/office/powerpoint/2010/main" val="37942284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3972602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889843"/>
            <a:ext cx="10838985" cy="5078313"/>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t>Service to the Church- </a:t>
            </a:r>
            <a:r>
              <a:rPr lang="en-GB" sz="5400" dirty="0">
                <a:solidFill>
                  <a:srgbClr val="AD2A07"/>
                </a:solidFill>
              </a:rPr>
              <a:t>12:3-8</a:t>
            </a:r>
            <a:endParaRPr lang="en-GB" sz="5400" dirty="0"/>
          </a:p>
          <a:p>
            <a:pPr marL="685800" indent="-685800" algn="just">
              <a:buFont typeface="Arial" panose="020B0604020202020204" pitchFamily="34" charset="0"/>
              <a:buChar char="•"/>
            </a:pPr>
            <a:r>
              <a:rPr lang="en-GB" sz="5400" dirty="0"/>
              <a:t>Love in action- </a:t>
            </a:r>
            <a:r>
              <a:rPr lang="en-GB" sz="5400" dirty="0">
                <a:solidFill>
                  <a:srgbClr val="AD2A07"/>
                </a:solidFill>
              </a:rPr>
              <a:t>12:9-21</a:t>
            </a:r>
            <a:endParaRPr lang="en-GB" sz="5400" dirty="0"/>
          </a:p>
          <a:p>
            <a:pPr marL="685800" indent="-685800" algn="just">
              <a:buFont typeface="Arial" panose="020B0604020202020204" pitchFamily="34" charset="0"/>
              <a:buChar char="•"/>
            </a:pPr>
            <a:r>
              <a:rPr lang="en-GB" sz="5400" dirty="0"/>
              <a:t>Good citizens and neighbours- </a:t>
            </a:r>
            <a:r>
              <a:rPr lang="en-GB" sz="5400" dirty="0">
                <a:solidFill>
                  <a:srgbClr val="AD2A07"/>
                </a:solidFill>
              </a:rPr>
              <a:t>13:1-7</a:t>
            </a:r>
            <a:endParaRPr lang="en-GB" sz="5400" dirty="0"/>
          </a:p>
          <a:p>
            <a:pPr marL="685800" indent="-685800" algn="just">
              <a:buFont typeface="Arial" panose="020B0604020202020204" pitchFamily="34" charset="0"/>
              <a:buChar char="•"/>
            </a:pPr>
            <a:r>
              <a:rPr lang="en-GB" sz="5400" dirty="0"/>
              <a:t>Bearing with one another in love- </a:t>
            </a:r>
            <a:r>
              <a:rPr lang="en-GB" sz="5400" dirty="0">
                <a:solidFill>
                  <a:srgbClr val="AD2A07"/>
                </a:solidFill>
              </a:rPr>
              <a:t>14:1-21</a:t>
            </a:r>
            <a:endParaRPr lang="en-GB" sz="5400" dirty="0"/>
          </a:p>
        </p:txBody>
      </p:sp>
    </p:spTree>
    <p:extLst>
      <p:ext uri="{BB962C8B-B14F-4D97-AF65-F5344CB8AC3E}">
        <p14:creationId xmlns:p14="http://schemas.microsoft.com/office/powerpoint/2010/main" val="56892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305341"/>
            <a:ext cx="10838985" cy="4247317"/>
          </a:xfrm>
          <a:prstGeom prst="rect">
            <a:avLst/>
          </a:prstGeom>
          <a:noFill/>
        </p:spPr>
        <p:txBody>
          <a:bodyPr wrap="square" rtlCol="0">
            <a:spAutoFit/>
          </a:bodyPr>
          <a:lstStyle/>
          <a:p>
            <a:pPr marL="685800" indent="-685800" algn="just">
              <a:buFont typeface="Arial" panose="020B0604020202020204" pitchFamily="34" charset="0"/>
              <a:buChar char="•"/>
            </a:pPr>
            <a:r>
              <a:rPr lang="en-GB" sz="5400" dirty="0"/>
              <a:t>Carrying the Gospel- </a:t>
            </a:r>
            <a:r>
              <a:rPr lang="en-GB" sz="5400" dirty="0">
                <a:solidFill>
                  <a:srgbClr val="AD2A07"/>
                </a:solidFill>
              </a:rPr>
              <a:t>15:14-21</a:t>
            </a:r>
            <a:endParaRPr lang="en-GB" sz="5400" dirty="0"/>
          </a:p>
          <a:p>
            <a:pPr marL="685800" indent="-685800" algn="just">
              <a:buFont typeface="Arial" panose="020B0604020202020204" pitchFamily="34" charset="0"/>
              <a:buChar char="•"/>
            </a:pPr>
            <a:r>
              <a:rPr lang="en-GB" sz="5400" dirty="0"/>
              <a:t>Supporting each other- </a:t>
            </a:r>
            <a:r>
              <a:rPr lang="en-GB" sz="5400" dirty="0">
                <a:solidFill>
                  <a:srgbClr val="AD2A07"/>
                </a:solidFill>
              </a:rPr>
              <a:t>15:23-32</a:t>
            </a:r>
            <a:endParaRPr lang="en-GB" sz="5400" dirty="0"/>
          </a:p>
          <a:p>
            <a:pPr marL="685800" indent="-685800" algn="just">
              <a:buFont typeface="Arial" panose="020B0604020202020204" pitchFamily="34" charset="0"/>
              <a:buChar char="•"/>
            </a:pPr>
            <a:r>
              <a:rPr lang="en-GB" sz="5400" dirty="0"/>
              <a:t>Even when no-one knows our name- </a:t>
            </a:r>
            <a:r>
              <a:rPr lang="en-GB" sz="5400" dirty="0">
                <a:solidFill>
                  <a:srgbClr val="AD2A07"/>
                </a:solidFill>
              </a:rPr>
              <a:t>16:1-16</a:t>
            </a:r>
            <a:endParaRPr lang="en-GB" sz="5400" dirty="0"/>
          </a:p>
        </p:txBody>
      </p:sp>
    </p:spTree>
    <p:extLst>
      <p:ext uri="{BB962C8B-B14F-4D97-AF65-F5344CB8AC3E}">
        <p14:creationId xmlns:p14="http://schemas.microsoft.com/office/powerpoint/2010/main" val="2536530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440115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Worship is now </a:t>
            </a:r>
            <a:r>
              <a:rPr lang="en-GB" sz="5200" dirty="0" err="1"/>
              <a:t>enfleshed</a:t>
            </a:r>
            <a:r>
              <a:rPr lang="en-GB" sz="5200" dirty="0"/>
              <a:t> and it moves beyond the sanctuary into the streets. Worship is now the kindness I extend to those in need. </a:t>
            </a:r>
          </a:p>
        </p:txBody>
      </p:sp>
    </p:spTree>
    <p:extLst>
      <p:ext uri="{BB962C8B-B14F-4D97-AF65-F5344CB8AC3E}">
        <p14:creationId xmlns:p14="http://schemas.microsoft.com/office/powerpoint/2010/main" val="30672592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Worship is now the time I invest in assisting those who are attempting to rise above the obvious barriers of our educational system. </a:t>
            </a:r>
          </a:p>
        </p:txBody>
      </p:sp>
    </p:spTree>
    <p:extLst>
      <p:ext uri="{BB962C8B-B14F-4D97-AF65-F5344CB8AC3E}">
        <p14:creationId xmlns:p14="http://schemas.microsoft.com/office/powerpoint/2010/main" val="15747271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Worship is now the resources I give to causes that improve and enhance the quality of life for fellow travellers. </a:t>
            </a:r>
          </a:p>
        </p:txBody>
      </p:sp>
    </p:spTree>
    <p:extLst>
      <p:ext uri="{BB962C8B-B14F-4D97-AF65-F5344CB8AC3E}">
        <p14:creationId xmlns:p14="http://schemas.microsoft.com/office/powerpoint/2010/main" val="189807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1782395"/>
            <a:ext cx="10838985" cy="3293209"/>
          </a:xfrm>
          <a:prstGeom prst="rect">
            <a:avLst/>
          </a:prstGeom>
          <a:noFill/>
        </p:spPr>
        <p:txBody>
          <a:bodyPr wrap="square" rtlCol="0">
            <a:spAutoFit/>
          </a:bodyPr>
          <a:lstStyle/>
          <a:p>
            <a:pPr algn="just"/>
            <a:r>
              <a:rPr lang="en-GB" sz="5200" dirty="0"/>
              <a:t>Worship is now my life of service and sacrifice because I have a holistic understanding of worship.</a:t>
            </a:r>
          </a:p>
          <a:p>
            <a:pPr algn="just"/>
            <a:r>
              <a:rPr lang="en-GB" sz="5200" dirty="0"/>
              <a:t>														</a:t>
            </a:r>
            <a:r>
              <a:rPr lang="en-GB" sz="5200" dirty="0">
                <a:solidFill>
                  <a:srgbClr val="AD2A07"/>
                </a:solidFill>
              </a:rPr>
              <a:t>John E Guns</a:t>
            </a:r>
          </a:p>
        </p:txBody>
      </p:sp>
    </p:spTree>
    <p:extLst>
      <p:ext uri="{BB962C8B-B14F-4D97-AF65-F5344CB8AC3E}">
        <p14:creationId xmlns:p14="http://schemas.microsoft.com/office/powerpoint/2010/main" val="1273521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03502C-4BC9-449C-BBC1-8831CEC16044}"/>
              </a:ext>
            </a:extLst>
          </p:cNvPr>
          <p:cNvSpPr>
            <a:spLocks noGrp="1"/>
          </p:cNvSpPr>
          <p:nvPr>
            <p:ph type="ctrTitle"/>
          </p:nvPr>
        </p:nvSpPr>
        <p:spPr>
          <a:xfrm>
            <a:off x="1033669" y="2027582"/>
            <a:ext cx="10124661" cy="1719470"/>
          </a:xfrm>
        </p:spPr>
        <p:txBody>
          <a:bodyPr/>
          <a:lstStyle/>
          <a:p>
            <a:r>
              <a:rPr lang="en-GB" sz="12500" dirty="0"/>
              <a:t>Built to worship</a:t>
            </a:r>
          </a:p>
        </p:txBody>
      </p:sp>
    </p:spTree>
    <p:extLst>
      <p:ext uri="{BB962C8B-B14F-4D97-AF65-F5344CB8AC3E}">
        <p14:creationId xmlns:p14="http://schemas.microsoft.com/office/powerpoint/2010/main" val="3160957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F18B4-63DA-42B4-B871-AA73C3C731A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DECB511C-52DE-4640-AA4D-E138037E81D8}"/>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375460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612844"/>
            <a:ext cx="10838985" cy="5632311"/>
          </a:xfrm>
          <a:prstGeom prst="rect">
            <a:avLst/>
          </a:prstGeom>
          <a:noFill/>
        </p:spPr>
        <p:txBody>
          <a:bodyPr wrap="square" rtlCol="0">
            <a:spAutoFit/>
          </a:bodyPr>
          <a:lstStyle/>
          <a:p>
            <a:pPr algn="just"/>
            <a:r>
              <a:rPr lang="en-GB" sz="6000" dirty="0"/>
              <a:t>Doctrine is never taught in the Bible simply that it may be known; it is taught in order that it may be translated into practise.</a:t>
            </a:r>
          </a:p>
          <a:p>
            <a:pPr algn="just"/>
            <a:r>
              <a:rPr lang="en-GB" sz="6000" dirty="0"/>
              <a:t>							</a:t>
            </a:r>
            <a:r>
              <a:rPr lang="en-GB" sz="6000" dirty="0">
                <a:solidFill>
                  <a:srgbClr val="AD2A07"/>
                </a:solidFill>
              </a:rPr>
              <a:t>FF Bruce</a:t>
            </a:r>
          </a:p>
        </p:txBody>
      </p:sp>
    </p:spTree>
    <p:extLst>
      <p:ext uri="{BB962C8B-B14F-4D97-AF65-F5344CB8AC3E}">
        <p14:creationId xmlns:p14="http://schemas.microsoft.com/office/powerpoint/2010/main" val="3724557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15548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982176"/>
            <a:ext cx="10838985" cy="4893647"/>
          </a:xfrm>
          <a:prstGeom prst="rect">
            <a:avLst/>
          </a:prstGeom>
          <a:noFill/>
        </p:spPr>
        <p:txBody>
          <a:bodyPr wrap="square" rtlCol="0">
            <a:spAutoFit/>
          </a:bodyPr>
          <a:lstStyle/>
          <a:p>
            <a:pPr algn="just"/>
            <a:r>
              <a:rPr lang="en-GB" sz="5200" dirty="0"/>
              <a:t>Therefore, I urge you, brothers and sisters, in view of God’s mercy, to offer your bodies as a living sacrifice, holy and pleasing to God—this is your true and proper worship. </a:t>
            </a:r>
          </a:p>
        </p:txBody>
      </p:sp>
    </p:spTree>
    <p:extLst>
      <p:ext uri="{BB962C8B-B14F-4D97-AF65-F5344CB8AC3E}">
        <p14:creationId xmlns:p14="http://schemas.microsoft.com/office/powerpoint/2010/main" val="389187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566678"/>
            <a:ext cx="10838985" cy="5724644"/>
          </a:xfrm>
          <a:prstGeom prst="rect">
            <a:avLst/>
          </a:prstGeom>
          <a:noFill/>
        </p:spPr>
        <p:txBody>
          <a:bodyPr wrap="square" rtlCol="0">
            <a:spAutoFit/>
          </a:bodyPr>
          <a:lstStyle/>
          <a:p>
            <a:pPr algn="just"/>
            <a:r>
              <a:rPr lang="en-GB" sz="5200" dirty="0"/>
              <a:t>Do not conform to the pattern of this world, but be transformed by the renewing of your mind. Then you will be able to test and approve what God’s will is—his good, pleasing and perfect will.</a:t>
            </a:r>
          </a:p>
          <a:p>
            <a:pPr algn="just"/>
            <a:r>
              <a:rPr lang="en-GB" sz="5200" dirty="0">
                <a:solidFill>
                  <a:srgbClr val="AD2A07"/>
                </a:solidFill>
              </a:rPr>
              <a:t>													 Romans 12:1-2</a:t>
            </a:r>
            <a:endParaRPr lang="en-GB" sz="5400" dirty="0">
              <a:solidFill>
                <a:srgbClr val="AD2A07"/>
              </a:solidFill>
            </a:endParaRPr>
          </a:p>
        </p:txBody>
      </p:sp>
    </p:spTree>
    <p:extLst>
      <p:ext uri="{BB962C8B-B14F-4D97-AF65-F5344CB8AC3E}">
        <p14:creationId xmlns:p14="http://schemas.microsoft.com/office/powerpoint/2010/main" val="18570615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37194-739B-4846-A591-12C0FAF112E9}"/>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D9F49C7-4F72-4D04-99A9-7A216220D2AA}"/>
              </a:ext>
            </a:extLst>
          </p:cNvPr>
          <p:cNvSpPr>
            <a:spLocks noGrp="1"/>
          </p:cNvSpPr>
          <p:nvPr>
            <p:ph idx="1"/>
          </p:nvPr>
        </p:nvSpPr>
        <p:spPr/>
        <p:txBody>
          <a:bodyPr/>
          <a:lstStyle/>
          <a:p>
            <a:endParaRPr lang="en-GB"/>
          </a:p>
        </p:txBody>
      </p:sp>
    </p:spTree>
    <p:extLst>
      <p:ext uri="{BB962C8B-B14F-4D97-AF65-F5344CB8AC3E}">
        <p14:creationId xmlns:p14="http://schemas.microsoft.com/office/powerpoint/2010/main" val="21726863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255D1D2-799E-4BCC-AFEF-E4C1CB94FBC9}"/>
              </a:ext>
            </a:extLst>
          </p:cNvPr>
          <p:cNvSpPr txBox="1"/>
          <p:nvPr/>
        </p:nvSpPr>
        <p:spPr>
          <a:xfrm>
            <a:off x="676507" y="2182505"/>
            <a:ext cx="10838985" cy="2492990"/>
          </a:xfrm>
          <a:prstGeom prst="rect">
            <a:avLst/>
          </a:prstGeom>
          <a:noFill/>
        </p:spPr>
        <p:txBody>
          <a:bodyPr wrap="square" rtlCol="0">
            <a:spAutoFit/>
          </a:bodyPr>
          <a:lstStyle/>
          <a:p>
            <a:pPr algn="just"/>
            <a:r>
              <a:rPr lang="en-GB" sz="5200" dirty="0"/>
              <a:t>The way ‘good’ people explain away ‘bad’ behaviour.</a:t>
            </a:r>
          </a:p>
          <a:p>
            <a:pPr algn="just"/>
            <a:r>
              <a:rPr lang="en-GB" sz="5200" dirty="0"/>
              <a:t>											</a:t>
            </a:r>
            <a:r>
              <a:rPr lang="en-GB" sz="5200" dirty="0">
                <a:solidFill>
                  <a:srgbClr val="AD2A07"/>
                </a:solidFill>
              </a:rPr>
              <a:t>Lindsay Dodgson</a:t>
            </a:r>
            <a:endParaRPr lang="en-GB" sz="5200" dirty="0"/>
          </a:p>
        </p:txBody>
      </p:sp>
    </p:spTree>
    <p:extLst>
      <p:ext uri="{BB962C8B-B14F-4D97-AF65-F5344CB8AC3E}">
        <p14:creationId xmlns:p14="http://schemas.microsoft.com/office/powerpoint/2010/main" val="34780574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220</TotalTime>
  <Words>446</Words>
  <Application>Microsoft Office PowerPoint</Application>
  <PresentationFormat>Widescreen</PresentationFormat>
  <Paragraphs>38</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Rockwell</vt:lpstr>
      <vt:lpstr>Rockwell Condensed</vt:lpstr>
      <vt:lpstr>Wingdings</vt:lpstr>
      <vt:lpstr>Wood Type</vt:lpstr>
      <vt:lpstr>Built to worship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Built to worship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Built to worship</dc:title>
  <dc:creator>David Gilmour</dc:creator>
  <cp:lastModifiedBy>David Gilmour</cp:lastModifiedBy>
  <cp:revision>4</cp:revision>
  <dcterms:created xsi:type="dcterms:W3CDTF">2019-04-30T15:52:28Z</dcterms:created>
  <dcterms:modified xsi:type="dcterms:W3CDTF">2019-05-22T11:09:18Z</dcterms:modified>
</cp:coreProperties>
</file>