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8" r:id="rId3"/>
    <p:sldId id="303" r:id="rId4"/>
    <p:sldId id="306" r:id="rId5"/>
    <p:sldId id="305" r:id="rId6"/>
    <p:sldId id="304" r:id="rId7"/>
    <p:sldId id="308" r:id="rId8"/>
    <p:sldId id="307" r:id="rId9"/>
    <p:sldId id="309" r:id="rId10"/>
    <p:sldId id="310" r:id="rId11"/>
    <p:sldId id="311" r:id="rId12"/>
    <p:sldId id="312" r:id="rId13"/>
    <p:sldId id="260" r:id="rId14"/>
    <p:sldId id="261" r:id="rId15"/>
    <p:sldId id="313" r:id="rId16"/>
    <p:sldId id="265" r:id="rId17"/>
    <p:sldId id="295" r:id="rId18"/>
    <p:sldId id="314" r:id="rId19"/>
    <p:sldId id="296" r:id="rId20"/>
    <p:sldId id="262" r:id="rId21"/>
    <p:sldId id="270" r:id="rId22"/>
    <p:sldId id="315" r:id="rId23"/>
    <p:sldId id="316" r:id="rId24"/>
    <p:sldId id="317" r:id="rId25"/>
    <p:sldId id="318" r:id="rId26"/>
    <p:sldId id="319" r:id="rId27"/>
    <p:sldId id="271" r:id="rId28"/>
    <p:sldId id="300" r:id="rId29"/>
    <p:sldId id="272" r:id="rId30"/>
    <p:sldId id="273" r:id="rId31"/>
    <p:sldId id="301" r:id="rId32"/>
    <p:sldId id="320" r:id="rId33"/>
    <p:sldId id="321" r:id="rId34"/>
    <p:sldId id="274" r:id="rId35"/>
    <p:sldId id="323" r:id="rId36"/>
    <p:sldId id="322" r:id="rId37"/>
    <p:sldId id="275" r:id="rId38"/>
    <p:sldId id="302" r:id="rId39"/>
    <p:sldId id="27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6" y="22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66367-2BFC-4CC7-8481-AF0D5916953A}" type="datetimeFigureOut">
              <a:rPr lang="en-GB" smtClean="0"/>
              <a:pPr/>
              <a:t>21/06/2018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66367-2BFC-4CC7-8481-AF0D5916953A}" type="datetimeFigureOut">
              <a:rPr lang="en-GB" smtClean="0"/>
              <a:pPr/>
              <a:t>21/06/2018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41B45-49D6-4C26-B8E1-890EF30F421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alyst title.png"/>
          <p:cNvPicPr>
            <a:picLocks noGrp="1" noChangeAspect="1"/>
          </p:cNvPicPr>
          <p:nvPr>
            <p:ph idx="1"/>
          </p:nvPr>
        </p:nvPicPr>
        <p:blipFill>
          <a:blip r:embed="rId2" cstate="print"/>
          <a:srcRect l="18597" t="2839" r="19161" b="12002"/>
          <a:stretch>
            <a:fillRect/>
          </a:stretch>
        </p:blipFill>
        <p:spPr>
          <a:xfrm>
            <a:off x="611560" y="188640"/>
            <a:ext cx="7863274" cy="604867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MUTO</a:t>
            </a:r>
          </a:p>
        </p:txBody>
      </p:sp>
      <p:pic>
        <p:nvPicPr>
          <p:cNvPr id="43010" name="Picture 2" descr="Image result for alice in wonderland book"/>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43000"/>
                    </a14:imgEffect>
                    <a14:imgEffect>
                      <a14:brightnessContrast bright="22000" contrast="1000"/>
                    </a14:imgEffect>
                  </a14:imgLayer>
                </a14:imgProps>
              </a:ext>
            </a:extLst>
          </a:blip>
          <a:stretch>
            <a:fillRect/>
          </a:stretch>
        </p:blipFill>
        <p:spPr bwMode="auto">
          <a:xfrm>
            <a:off x="1979713" y="223387"/>
            <a:ext cx="4951178" cy="49511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Vulptex</a:t>
            </a:r>
          </a:p>
        </p:txBody>
      </p:sp>
      <p:pic>
        <p:nvPicPr>
          <p:cNvPr id="43010" name="Picture 2" descr="Image result for alice in wonderland book"/>
          <p:cNvPicPr>
            <a:picLocks noChangeAspect="1" noChangeArrowheads="1"/>
          </p:cNvPicPr>
          <p:nvPr/>
        </p:nvPicPr>
        <p:blipFill>
          <a:blip r:embed="rId2" cstate="print"/>
          <a:srcRect l="30261" t="5115" r="29390"/>
          <a:stretch>
            <a:fillRect/>
          </a:stretch>
        </p:blipFill>
        <p:spPr bwMode="auto">
          <a:xfrm>
            <a:off x="2915816" y="620688"/>
            <a:ext cx="3096344" cy="41261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Star-nosed Mole</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1475656" y="692696"/>
            <a:ext cx="6336704" cy="35576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620688"/>
            <a:ext cx="8352928" cy="2431435"/>
          </a:xfrm>
          <a:prstGeom prst="rect">
            <a:avLst/>
          </a:prstGeom>
          <a:noFill/>
        </p:spPr>
        <p:txBody>
          <a:bodyPr wrap="square" rtlCol="0">
            <a:spAutoFit/>
          </a:bodyPr>
          <a:lstStyle/>
          <a:p>
            <a:pPr algn="just"/>
            <a:r>
              <a:rPr lang="en-GB" sz="3800" b="1" dirty="0">
                <a:solidFill>
                  <a:schemeClr val="bg1"/>
                </a:solidFill>
                <a:latin typeface="Candara" pitchFamily="34" charset="0"/>
              </a:rPr>
              <a:t>In the beginning, there was nothing. Nothing to hear. Nothing to feel. Nothing to see. Only emptiness. And darkness. And...nothing but nothing.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332656"/>
            <a:ext cx="8352928" cy="3600986"/>
          </a:xfrm>
          <a:prstGeom prst="rect">
            <a:avLst/>
          </a:prstGeom>
          <a:noFill/>
        </p:spPr>
        <p:txBody>
          <a:bodyPr wrap="square" rtlCol="0">
            <a:spAutoFit/>
          </a:bodyPr>
          <a:lstStyle/>
          <a:p>
            <a:pPr algn="just"/>
            <a:r>
              <a:rPr lang="en-GB" sz="3800" b="1" dirty="0">
                <a:solidFill>
                  <a:schemeClr val="bg1"/>
                </a:solidFill>
                <a:latin typeface="Candara" pitchFamily="34" charset="0"/>
              </a:rPr>
              <a:t>But God was there. And God had a wonderful Plan. ‘I’ll take this emptiness,’ God said, ‘and I’ll fill it up! Out of the darkness, I’m going to make light! And out of the nothing, I’m going to make everything!’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620688"/>
            <a:ext cx="8352928" cy="3016210"/>
          </a:xfrm>
          <a:prstGeom prst="rect">
            <a:avLst/>
          </a:prstGeom>
          <a:noFill/>
        </p:spPr>
        <p:txBody>
          <a:bodyPr wrap="square" rtlCol="0">
            <a:spAutoFit/>
          </a:bodyPr>
          <a:lstStyle/>
          <a:p>
            <a:pPr algn="just"/>
            <a:r>
              <a:rPr lang="en-GB" sz="3800" b="1" dirty="0">
                <a:solidFill>
                  <a:schemeClr val="bg1"/>
                </a:solidFill>
                <a:latin typeface="Candara" pitchFamily="34" charset="0"/>
              </a:rPr>
              <a:t>First, God. God is the subject of life. God is foundational for living. If we don’t have a sense of the primacy of God, we will never get it right, get life right, get our lives right.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620688"/>
            <a:ext cx="8352928" cy="3016210"/>
          </a:xfrm>
          <a:prstGeom prst="rect">
            <a:avLst/>
          </a:prstGeom>
          <a:noFill/>
        </p:spPr>
        <p:txBody>
          <a:bodyPr wrap="square" rtlCol="0">
            <a:spAutoFit/>
          </a:bodyPr>
          <a:lstStyle/>
          <a:p>
            <a:pPr algn="just"/>
            <a:r>
              <a:rPr lang="en-GB" sz="3800" b="1" dirty="0">
                <a:solidFill>
                  <a:schemeClr val="bg1"/>
                </a:solidFill>
                <a:latin typeface="Candara" pitchFamily="34" charset="0"/>
              </a:rPr>
              <a:t>Not God at the margins; not God as an option; not God on the weekends. God at the centre and circumference; God first and last; God, God, God.</a:t>
            </a:r>
          </a:p>
          <a:p>
            <a:pPr algn="just"/>
            <a:r>
              <a:rPr lang="en-GB" sz="3800" b="1" dirty="0">
                <a:solidFill>
                  <a:schemeClr val="bg1"/>
                </a:solidFill>
                <a:latin typeface="Candara" pitchFamily="34" charset="0"/>
              </a:rPr>
              <a:t>					</a:t>
            </a:r>
            <a:r>
              <a:rPr lang="en-GB" sz="3800" b="1" i="1" dirty="0">
                <a:solidFill>
                  <a:schemeClr val="bg1"/>
                </a:solidFill>
                <a:latin typeface="Candara" pitchFamily="34" charset="0"/>
              </a:rPr>
              <a:t>Eugene Peterson</a:t>
            </a:r>
            <a:endParaRPr lang="en-GB" sz="3800" b="1" dirty="0">
              <a:solidFill>
                <a:schemeClr val="bg1"/>
              </a:solidFill>
              <a:latin typeface="Candar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Proboscis Monkey</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1259632" y="908720"/>
            <a:ext cx="6664741" cy="37489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476672"/>
            <a:ext cx="8352928" cy="3600986"/>
          </a:xfrm>
          <a:prstGeom prst="rect">
            <a:avLst/>
          </a:prstGeom>
          <a:noFill/>
        </p:spPr>
        <p:txBody>
          <a:bodyPr wrap="square" rtlCol="0">
            <a:spAutoFit/>
          </a:bodyPr>
          <a:lstStyle/>
          <a:p>
            <a:pPr algn="just"/>
            <a:r>
              <a:rPr lang="en-GB" sz="3800" b="1" dirty="0">
                <a:solidFill>
                  <a:schemeClr val="bg1"/>
                </a:solidFill>
                <a:latin typeface="Candara" pitchFamily="34" charset="0"/>
              </a:rPr>
              <a:t>In the beginning, God created the heavens and the earth. Now the earth was formless and empty, darkness was over the surface of the deep, and the Spirit of God was hovering over the waters.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91680" y="5517232"/>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Blood Red Mirror</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2627784" y="692696"/>
            <a:ext cx="3442214" cy="452222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91680" y="5517232"/>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Green White</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1331640" y="1124744"/>
            <a:ext cx="5905493" cy="381642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91680" y="5517232"/>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Le Chien</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1835696" y="620688"/>
            <a:ext cx="5616624" cy="449329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67744" y="5229200"/>
            <a:ext cx="4680520" cy="1261884"/>
          </a:xfrm>
          <a:prstGeom prst="rect">
            <a:avLst/>
          </a:prstGeom>
          <a:noFill/>
        </p:spPr>
        <p:txBody>
          <a:bodyPr wrap="square" rtlCol="0">
            <a:spAutoFit/>
          </a:bodyPr>
          <a:lstStyle/>
          <a:p>
            <a:pPr algn="ctr"/>
            <a:r>
              <a:rPr lang="en-GB" sz="3800" b="1" dirty="0">
                <a:solidFill>
                  <a:schemeClr val="bg1"/>
                </a:solidFill>
                <a:latin typeface="Candara" pitchFamily="34" charset="0"/>
              </a:rPr>
              <a:t>White Painting [Three Panel]</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1547664" y="548680"/>
            <a:ext cx="6018074" cy="453276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836712"/>
            <a:ext cx="8352928" cy="2431435"/>
          </a:xfrm>
          <a:prstGeom prst="rect">
            <a:avLst/>
          </a:prstGeom>
          <a:noFill/>
        </p:spPr>
        <p:txBody>
          <a:bodyPr wrap="square" rtlCol="0">
            <a:spAutoFit/>
          </a:bodyPr>
          <a:lstStyle/>
          <a:p>
            <a:pPr algn="just"/>
            <a:r>
              <a:rPr lang="en-GB" sz="3800" b="1" dirty="0">
                <a:solidFill>
                  <a:schemeClr val="bg1"/>
                </a:solidFill>
                <a:latin typeface="Candara" pitchFamily="34" charset="0"/>
              </a:rPr>
              <a:t>The heavens declare the glory of God; the skies proclaim the work of His hands.</a:t>
            </a:r>
          </a:p>
          <a:p>
            <a:pPr algn="just"/>
            <a:r>
              <a:rPr lang="en-GB" sz="3800" b="1" dirty="0">
                <a:solidFill>
                  <a:schemeClr val="bg1"/>
                </a:solidFill>
                <a:latin typeface="Candara" pitchFamily="34" charset="0"/>
              </a:rPr>
              <a:t>			</a:t>
            </a:r>
            <a:r>
              <a:rPr lang="en-GB" sz="3800" b="1" i="1" dirty="0">
                <a:solidFill>
                  <a:schemeClr val="bg1"/>
                </a:solidFill>
                <a:latin typeface="Candara" pitchFamily="34" charset="0"/>
              </a:rPr>
              <a:t>Psalm 19:1</a:t>
            </a:r>
            <a:endParaRPr lang="en-GB" sz="3800" b="1" dirty="0">
              <a:solidFill>
                <a:schemeClr val="bg1"/>
              </a:solidFill>
              <a:latin typeface="Candar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467544" y="1340768"/>
            <a:ext cx="8352928" cy="1261884"/>
          </a:xfrm>
          <a:prstGeom prst="rect">
            <a:avLst/>
          </a:prstGeom>
          <a:noFill/>
        </p:spPr>
        <p:txBody>
          <a:bodyPr wrap="square" rtlCol="0">
            <a:spAutoFit/>
          </a:bodyPr>
          <a:lstStyle/>
          <a:p>
            <a:pPr algn="just"/>
            <a:r>
              <a:rPr lang="en-GB" sz="3800" b="1" dirty="0">
                <a:solidFill>
                  <a:schemeClr val="bg1"/>
                </a:solidFill>
                <a:latin typeface="Candara" pitchFamily="34" charset="0"/>
              </a:rPr>
              <a:t>God’s glory is on tour in the skies, God-craft on exhibit across the horizon.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Red-Lipped Batfish</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1756781" y="908720"/>
            <a:ext cx="5670443" cy="37489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548680"/>
            <a:ext cx="8352928" cy="3600986"/>
          </a:xfrm>
          <a:prstGeom prst="rect">
            <a:avLst/>
          </a:prstGeom>
          <a:noFill/>
        </p:spPr>
        <p:txBody>
          <a:bodyPr wrap="square" rtlCol="0">
            <a:spAutoFit/>
          </a:bodyPr>
          <a:lstStyle/>
          <a:p>
            <a:pPr algn="just"/>
            <a:r>
              <a:rPr lang="en-GB" sz="3800" b="1" dirty="0">
                <a:solidFill>
                  <a:schemeClr val="bg1"/>
                </a:solidFill>
                <a:latin typeface="Candara" pitchFamily="34" charset="0"/>
              </a:rPr>
              <a:t>They are not the thing itself; they are only the scent of a flower we have not found, the echo of a tune we have not heard, news from a country we have never yet visited.</a:t>
            </a:r>
          </a:p>
          <a:p>
            <a:pPr algn="just"/>
            <a:r>
              <a:rPr lang="en-GB" sz="3800" dirty="0">
                <a:solidFill>
                  <a:schemeClr val="bg1"/>
                </a:solidFill>
                <a:latin typeface="Candara" pitchFamily="34" charset="0"/>
              </a:rPr>
              <a:t>			</a:t>
            </a:r>
            <a:r>
              <a:rPr lang="en-GB" sz="3800" i="1" dirty="0">
                <a:solidFill>
                  <a:schemeClr val="bg1"/>
                </a:solidFill>
                <a:latin typeface="Candara" pitchFamily="34" charset="0"/>
              </a:rPr>
              <a:t>	</a:t>
            </a:r>
            <a:r>
              <a:rPr lang="en-GB" sz="3800" b="1" i="1" dirty="0">
                <a:solidFill>
                  <a:schemeClr val="bg1"/>
                </a:solidFill>
                <a:latin typeface="Candara" pitchFamily="34" charset="0"/>
              </a:rPr>
              <a:t>CS Lewis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alice in wonderland book"/>
          <p:cNvPicPr>
            <a:picLocks noChangeAspect="1" noChangeArrowheads="1"/>
          </p:cNvPicPr>
          <p:nvPr/>
        </p:nvPicPr>
        <p:blipFill>
          <a:blip r:embed="rId2" cstate="print"/>
          <a:srcRect l="1092"/>
          <a:stretch>
            <a:fillRect/>
          </a:stretch>
        </p:blipFill>
        <p:spPr bwMode="auto">
          <a:xfrm>
            <a:off x="1259632" y="548680"/>
            <a:ext cx="6519183" cy="541576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1124744"/>
            <a:ext cx="8352928" cy="1862048"/>
          </a:xfrm>
          <a:prstGeom prst="rect">
            <a:avLst/>
          </a:prstGeom>
          <a:noFill/>
        </p:spPr>
        <p:txBody>
          <a:bodyPr wrap="square" rtlCol="0">
            <a:spAutoFit/>
          </a:bodyPr>
          <a:lstStyle/>
          <a:p>
            <a:pPr algn="ctr"/>
            <a:r>
              <a:rPr lang="en-GB" sz="11500" b="1" i="1" dirty="0">
                <a:solidFill>
                  <a:schemeClr val="bg1"/>
                </a:solidFill>
                <a:latin typeface="Candara" pitchFamily="34" charset="0"/>
              </a:rPr>
              <a:t>Telos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1124744"/>
            <a:ext cx="8352928" cy="1846659"/>
          </a:xfrm>
          <a:prstGeom prst="rect">
            <a:avLst/>
          </a:prstGeom>
          <a:noFill/>
        </p:spPr>
        <p:txBody>
          <a:bodyPr wrap="square" rtlCol="0">
            <a:spAutoFit/>
          </a:bodyPr>
          <a:lstStyle/>
          <a:p>
            <a:pPr algn="just"/>
            <a:r>
              <a:rPr lang="en-GB" sz="3800" b="1" dirty="0">
                <a:solidFill>
                  <a:schemeClr val="bg1"/>
                </a:solidFill>
                <a:latin typeface="Candara" pitchFamily="34" charset="0"/>
              </a:rPr>
              <a:t>Flesh gives birth to flesh, but the Spirit gives birth to spirit.</a:t>
            </a:r>
          </a:p>
          <a:p>
            <a:pPr algn="just"/>
            <a:r>
              <a:rPr lang="en-GB" sz="3800" b="1" dirty="0">
                <a:solidFill>
                  <a:schemeClr val="bg1"/>
                </a:solidFill>
                <a:latin typeface="Candara" pitchFamily="34" charset="0"/>
              </a:rPr>
              <a:t>					</a:t>
            </a:r>
            <a:r>
              <a:rPr lang="en-GB" sz="3800" b="1" i="1" dirty="0">
                <a:solidFill>
                  <a:schemeClr val="bg1"/>
                </a:solidFill>
                <a:latin typeface="Candara" pitchFamily="34" charset="0"/>
              </a:rPr>
              <a:t>John 3:6</a:t>
            </a:r>
            <a:endParaRPr lang="en-GB" sz="3800" b="1" dirty="0">
              <a:solidFill>
                <a:schemeClr val="bg1"/>
              </a:solidFill>
              <a:latin typeface="Candar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80728"/>
            <a:ext cx="8352928" cy="3016210"/>
          </a:xfrm>
          <a:prstGeom prst="rect">
            <a:avLst/>
          </a:prstGeom>
          <a:noFill/>
        </p:spPr>
        <p:txBody>
          <a:bodyPr wrap="square" rtlCol="0">
            <a:spAutoFit/>
          </a:bodyPr>
          <a:lstStyle/>
          <a:p>
            <a:pPr algn="just"/>
            <a:r>
              <a:rPr lang="en-GB" sz="3800" b="1" dirty="0">
                <a:solidFill>
                  <a:schemeClr val="bg1"/>
                </a:solidFill>
                <a:latin typeface="Candara" pitchFamily="34" charset="0"/>
              </a:rPr>
              <a:t>If I find in myself desires which nothing in this world can satisfy, the only logical explanation is that I was made for another world.</a:t>
            </a:r>
          </a:p>
          <a:p>
            <a:pPr algn="just"/>
            <a:r>
              <a:rPr lang="en-GB" sz="3800" b="1" dirty="0">
                <a:solidFill>
                  <a:schemeClr val="bg1"/>
                </a:solidFill>
                <a:latin typeface="Candara" pitchFamily="34" charset="0"/>
              </a:rPr>
              <a:t>				</a:t>
            </a:r>
            <a:r>
              <a:rPr lang="en-GB" sz="3800" b="1" i="1" dirty="0">
                <a:solidFill>
                  <a:schemeClr val="bg1"/>
                </a:solidFill>
                <a:latin typeface="Candara" pitchFamily="34" charset="0"/>
              </a:rPr>
              <a:t>CS Lewis</a:t>
            </a:r>
            <a:endParaRPr lang="en-GB" sz="3800" b="1" dirty="0">
              <a:solidFill>
                <a:schemeClr val="bg1"/>
              </a:solidFill>
              <a:latin typeface="Candar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Facehugger</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2483768" y="476672"/>
            <a:ext cx="4158712" cy="4158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Glaucus Atlanticus</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2092725" y="908720"/>
            <a:ext cx="4998554" cy="37489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Porg</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1259632" y="910035"/>
            <a:ext cx="6664741" cy="37462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Blobfish</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1773441" y="908720"/>
            <a:ext cx="5637123" cy="37489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Fell Beast</a:t>
            </a:r>
          </a:p>
        </p:txBody>
      </p:sp>
      <p:pic>
        <p:nvPicPr>
          <p:cNvPr id="43010" name="Picture 2" descr="Image result for alice in wonderland book"/>
          <p:cNvPicPr>
            <a:picLocks noChangeAspect="1" noChangeArrowheads="1"/>
          </p:cNvPicPr>
          <p:nvPr/>
        </p:nvPicPr>
        <p:blipFill>
          <a:blip r:embed="rId2" cstate="print"/>
          <a:srcRect l="11051" b="23169"/>
          <a:stretch>
            <a:fillRect/>
          </a:stretch>
        </p:blipFill>
        <p:spPr bwMode="auto">
          <a:xfrm>
            <a:off x="2411760" y="410738"/>
            <a:ext cx="4680520" cy="40428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4941168"/>
            <a:ext cx="5472608" cy="677108"/>
          </a:xfrm>
          <a:prstGeom prst="rect">
            <a:avLst/>
          </a:prstGeom>
          <a:noFill/>
        </p:spPr>
        <p:txBody>
          <a:bodyPr wrap="square" rtlCol="0">
            <a:spAutoFit/>
          </a:bodyPr>
          <a:lstStyle/>
          <a:p>
            <a:pPr algn="ctr"/>
            <a:r>
              <a:rPr lang="en-GB" sz="3800" b="1" dirty="0">
                <a:solidFill>
                  <a:schemeClr val="bg1"/>
                </a:solidFill>
                <a:latin typeface="Candara" pitchFamily="34" charset="0"/>
              </a:rPr>
              <a:t>Goblin Shark</a:t>
            </a:r>
          </a:p>
        </p:txBody>
      </p:sp>
      <p:pic>
        <p:nvPicPr>
          <p:cNvPr id="43010" name="Picture 2" descr="Image result for alice in wonderland book"/>
          <p:cNvPicPr>
            <a:picLocks noChangeAspect="1" noChangeArrowheads="1"/>
          </p:cNvPicPr>
          <p:nvPr/>
        </p:nvPicPr>
        <p:blipFill>
          <a:blip r:embed="rId2" cstate="print"/>
          <a:stretch>
            <a:fillRect/>
          </a:stretch>
        </p:blipFill>
        <p:spPr bwMode="auto">
          <a:xfrm>
            <a:off x="1763688" y="980728"/>
            <a:ext cx="5710884" cy="37691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349</Words>
  <Application>Microsoft Office PowerPoint</Application>
  <PresentationFormat>On-screen Show (4:3)</PresentationFormat>
  <Paragraphs>31</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Gilmour</dc:creator>
  <cp:lastModifiedBy>Church</cp:lastModifiedBy>
  <cp:revision>7</cp:revision>
  <dcterms:created xsi:type="dcterms:W3CDTF">2018-05-29T15:02:07Z</dcterms:created>
  <dcterms:modified xsi:type="dcterms:W3CDTF">2018-06-21T10:32:58Z</dcterms:modified>
</cp:coreProperties>
</file>