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308" r:id="rId4"/>
    <p:sldId id="309" r:id="rId5"/>
    <p:sldId id="310" r:id="rId6"/>
    <p:sldId id="311" r:id="rId7"/>
    <p:sldId id="312" r:id="rId8"/>
    <p:sldId id="296" r:id="rId9"/>
    <p:sldId id="295" r:id="rId10"/>
    <p:sldId id="298" r:id="rId11"/>
    <p:sldId id="297" r:id="rId12"/>
    <p:sldId id="313" r:id="rId13"/>
    <p:sldId id="314" r:id="rId14"/>
    <p:sldId id="299" r:id="rId15"/>
    <p:sldId id="292" r:id="rId16"/>
    <p:sldId id="277" r:id="rId17"/>
    <p:sldId id="300" r:id="rId18"/>
    <p:sldId id="259" r:id="rId19"/>
    <p:sldId id="315" r:id="rId20"/>
    <p:sldId id="319" r:id="rId21"/>
    <p:sldId id="316" r:id="rId22"/>
    <p:sldId id="317" r:id="rId23"/>
    <p:sldId id="318" r:id="rId24"/>
    <p:sldId id="320" r:id="rId25"/>
    <p:sldId id="306" r:id="rId26"/>
    <p:sldId id="258" r:id="rId27"/>
    <p:sldId id="321" r:id="rId28"/>
    <p:sldId id="307" r:id="rId29"/>
    <p:sldId id="262" r:id="rId30"/>
    <p:sldId id="324" r:id="rId31"/>
    <p:sldId id="323" r:id="rId32"/>
    <p:sldId id="325" r:id="rId33"/>
    <p:sldId id="322" r:id="rId34"/>
    <p:sldId id="27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060"/>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78"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087B70-2350-4409-9382-EB16D4DB130F}"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8087B70-2350-4409-9382-EB16D4DB130F}"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8087B70-2350-4409-9382-EB16D4DB130F}" type="datetimeFigureOut">
              <a:rPr lang="en-GB" smtClean="0"/>
              <a:t>02/04/2019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8087B70-2350-4409-9382-EB16D4DB130F}" type="datetimeFigureOut">
              <a:rPr lang="en-GB" smtClean="0"/>
              <a:t>02/04/2019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87B70-2350-4409-9382-EB16D4DB130F}" type="datetimeFigureOut">
              <a:rPr lang="en-GB" smtClean="0"/>
              <a:t>02/04/2019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087B70-2350-4409-9382-EB16D4DB130F}"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087B70-2350-4409-9382-EB16D4DB130F}"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87B70-2350-4409-9382-EB16D4DB130F}" type="datetimeFigureOut">
              <a:rPr lang="en-GB" smtClean="0"/>
              <a:t>02/04/2019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EFBA8-2193-493D-B0D8-500B96CD95B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179512" y="1484784"/>
            <a:ext cx="3505767" cy="3600986"/>
          </a:xfrm>
          <a:prstGeom prst="rect">
            <a:avLst/>
          </a:prstGeom>
        </p:spPr>
      </p:pic>
      <p:sp>
        <p:nvSpPr>
          <p:cNvPr id="5" name="TextBox 4"/>
          <p:cNvSpPr txBox="1"/>
          <p:nvPr/>
        </p:nvSpPr>
        <p:spPr>
          <a:xfrm>
            <a:off x="3709650" y="1484784"/>
            <a:ext cx="5038814" cy="3600986"/>
          </a:xfrm>
          <a:prstGeom prst="rect">
            <a:avLst/>
          </a:prstGeom>
          <a:noFill/>
        </p:spPr>
        <p:txBody>
          <a:bodyPr wrap="square" rtlCol="0">
            <a:spAutoFit/>
          </a:bodyPr>
          <a:lstStyle/>
          <a:p>
            <a:r>
              <a:rPr lang="en-GB" sz="7600" b="1" dirty="0">
                <a:solidFill>
                  <a:srgbClr val="606060"/>
                </a:solidFill>
                <a:latin typeface="Candara" pitchFamily="34" charset="0"/>
              </a:rPr>
              <a:t>Community</a:t>
            </a:r>
          </a:p>
          <a:p>
            <a:r>
              <a:rPr lang="en-GB" sz="7600" b="1" dirty="0">
                <a:solidFill>
                  <a:srgbClr val="92D050"/>
                </a:solidFill>
                <a:latin typeface="Candara" pitchFamily="34" charset="0"/>
              </a:rPr>
              <a:t>Bible</a:t>
            </a:r>
          </a:p>
          <a:p>
            <a:r>
              <a:rPr lang="en-GB" sz="7600" b="1" dirty="0">
                <a:solidFill>
                  <a:srgbClr val="606060"/>
                </a:solidFill>
                <a:latin typeface="Candara" pitchFamily="34" charset="0"/>
              </a:rPr>
              <a:t>Experience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755576" y="1052736"/>
            <a:ext cx="7992888" cy="4339650"/>
          </a:xfrm>
          <a:prstGeom prst="rect">
            <a:avLst/>
          </a:prstGeom>
          <a:noFill/>
        </p:spPr>
        <p:txBody>
          <a:bodyPr wrap="square" rtlCol="0">
            <a:spAutoFit/>
          </a:bodyPr>
          <a:lstStyle/>
          <a:p>
            <a:pPr algn="just"/>
            <a:r>
              <a:rPr lang="en-GB" sz="4600" b="1" dirty="0">
                <a:solidFill>
                  <a:srgbClr val="606060"/>
                </a:solidFill>
                <a:latin typeface="Candara" pitchFamily="34" charset="0"/>
              </a:rPr>
              <a:t>When John, who was in prison, heard about the deeds of the Messiah, he sent his disciples to ask him, “Are you the one who is to come, or should we expect someone else?”</a:t>
            </a:r>
            <a:endParaRPr lang="en-GB" sz="4600" b="1" i="1" dirty="0">
              <a:solidFill>
                <a:srgbClr val="92D050"/>
              </a:solidFill>
              <a:latin typeface="Candara" pitchFamily="34" charset="0"/>
            </a:endParaRPr>
          </a:p>
        </p:txBody>
      </p:sp>
    </p:spTree>
    <p:extLst>
      <p:ext uri="{BB962C8B-B14F-4D97-AF65-F5344CB8AC3E}">
        <p14:creationId xmlns:p14="http://schemas.microsoft.com/office/powerpoint/2010/main" val="2662829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2321004"/>
            <a:ext cx="7992888" cy="2215991"/>
          </a:xfrm>
          <a:prstGeom prst="rect">
            <a:avLst/>
          </a:prstGeom>
          <a:noFill/>
        </p:spPr>
        <p:txBody>
          <a:bodyPr wrap="square" rtlCol="0">
            <a:spAutoFit/>
          </a:bodyPr>
          <a:lstStyle/>
          <a:p>
            <a:pPr algn="just"/>
            <a:r>
              <a:rPr lang="en-GB" sz="4600" b="1" dirty="0">
                <a:solidFill>
                  <a:srgbClr val="606060"/>
                </a:solidFill>
                <a:latin typeface="Candara" pitchFamily="34" charset="0"/>
              </a:rPr>
              <a:t>Jesus replied, “Go back and report to John what you hear and see:</a:t>
            </a:r>
          </a:p>
        </p:txBody>
      </p:sp>
    </p:spTree>
    <p:extLst>
      <p:ext uri="{BB962C8B-B14F-4D97-AF65-F5344CB8AC3E}">
        <p14:creationId xmlns:p14="http://schemas.microsoft.com/office/powerpoint/2010/main" val="422835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052736"/>
            <a:ext cx="7992888" cy="4339650"/>
          </a:xfrm>
          <a:prstGeom prst="rect">
            <a:avLst/>
          </a:prstGeom>
          <a:noFill/>
        </p:spPr>
        <p:txBody>
          <a:bodyPr wrap="square" rtlCol="0">
            <a:spAutoFit/>
          </a:bodyPr>
          <a:lstStyle/>
          <a:p>
            <a:pPr algn="just"/>
            <a:r>
              <a:rPr lang="en-GB" sz="4600" b="1" dirty="0">
                <a:solidFill>
                  <a:srgbClr val="606060"/>
                </a:solidFill>
                <a:latin typeface="Candara" pitchFamily="34" charset="0"/>
              </a:rPr>
              <a:t>The blind receive sight, the lame walk, those who have leprosy are cleansed, the deaf hear, the dead are raised, and the good news is proclaimed to the poor. </a:t>
            </a:r>
          </a:p>
        </p:txBody>
      </p:sp>
    </p:spTree>
    <p:extLst>
      <p:ext uri="{BB962C8B-B14F-4D97-AF65-F5344CB8AC3E}">
        <p14:creationId xmlns:p14="http://schemas.microsoft.com/office/powerpoint/2010/main" val="183530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2034787"/>
            <a:ext cx="7992888" cy="2215991"/>
          </a:xfrm>
          <a:prstGeom prst="rect">
            <a:avLst/>
          </a:prstGeom>
          <a:noFill/>
        </p:spPr>
        <p:txBody>
          <a:bodyPr wrap="square" rtlCol="0">
            <a:spAutoFit/>
          </a:bodyPr>
          <a:lstStyle/>
          <a:p>
            <a:pPr algn="just"/>
            <a:r>
              <a:rPr lang="en-GB" sz="4600" b="1" dirty="0">
                <a:solidFill>
                  <a:srgbClr val="606060"/>
                </a:solidFill>
                <a:latin typeface="Candara" pitchFamily="34" charset="0"/>
              </a:rPr>
              <a:t>Blessed is anyone who does not stumble on account of me.”</a:t>
            </a:r>
          </a:p>
        </p:txBody>
      </p:sp>
    </p:spTree>
    <p:extLst>
      <p:ext uri="{BB962C8B-B14F-4D97-AF65-F5344CB8AC3E}">
        <p14:creationId xmlns:p14="http://schemas.microsoft.com/office/powerpoint/2010/main" val="2360325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980728"/>
            <a:ext cx="7992888" cy="4339650"/>
          </a:xfrm>
          <a:prstGeom prst="rect">
            <a:avLst/>
          </a:prstGeom>
          <a:noFill/>
        </p:spPr>
        <p:txBody>
          <a:bodyPr wrap="square" rtlCol="0">
            <a:spAutoFit/>
          </a:bodyPr>
          <a:lstStyle/>
          <a:p>
            <a:pPr algn="just"/>
            <a:r>
              <a:rPr lang="en-GB" sz="4600" b="1" dirty="0">
                <a:solidFill>
                  <a:srgbClr val="606060"/>
                </a:solidFill>
                <a:latin typeface="Candara" pitchFamily="34" charset="0"/>
              </a:rPr>
              <a:t>As John’s disciples were leaving, Jesus began to speak to the crowd about John: “What did you go out into the wilderness to see? A reed swayed by the wind? </a:t>
            </a:r>
          </a:p>
        </p:txBody>
      </p:sp>
    </p:spTree>
    <p:extLst>
      <p:ext uri="{BB962C8B-B14F-4D97-AF65-F5344CB8AC3E}">
        <p14:creationId xmlns:p14="http://schemas.microsoft.com/office/powerpoint/2010/main" val="163359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052736"/>
            <a:ext cx="7992888" cy="4339650"/>
          </a:xfrm>
          <a:prstGeom prst="rect">
            <a:avLst/>
          </a:prstGeom>
          <a:noFill/>
        </p:spPr>
        <p:txBody>
          <a:bodyPr wrap="square" rtlCol="0">
            <a:spAutoFit/>
          </a:bodyPr>
          <a:lstStyle/>
          <a:p>
            <a:pPr algn="just"/>
            <a:r>
              <a:rPr lang="en-GB" sz="4600" b="1" dirty="0">
                <a:solidFill>
                  <a:srgbClr val="606060"/>
                </a:solidFill>
                <a:latin typeface="Candara" pitchFamily="34" charset="0"/>
              </a:rPr>
              <a:t>If not, what did you go out to see? A man dressed in fine clothes? No, those who wear fine clothes are in kings’ palaces. Then what did you go out to see? A prophet? </a:t>
            </a:r>
          </a:p>
        </p:txBody>
      </p:sp>
    </p:spTree>
    <p:extLst>
      <p:ext uri="{BB962C8B-B14F-4D97-AF65-F5344CB8AC3E}">
        <p14:creationId xmlns:p14="http://schemas.microsoft.com/office/powerpoint/2010/main" val="1346229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476672"/>
            <a:ext cx="7992888" cy="5047536"/>
          </a:xfrm>
          <a:prstGeom prst="rect">
            <a:avLst/>
          </a:prstGeom>
          <a:noFill/>
        </p:spPr>
        <p:txBody>
          <a:bodyPr wrap="square" rtlCol="0">
            <a:spAutoFit/>
          </a:bodyPr>
          <a:lstStyle/>
          <a:p>
            <a:pPr algn="just"/>
            <a:r>
              <a:rPr lang="en-GB" sz="4600" b="1" dirty="0">
                <a:solidFill>
                  <a:srgbClr val="606060"/>
                </a:solidFill>
                <a:latin typeface="Candara" pitchFamily="34" charset="0"/>
              </a:rPr>
              <a:t>Yes, I tell you, and more than a prophet. This is the one about whom it is written:</a:t>
            </a:r>
          </a:p>
          <a:p>
            <a:pPr algn="ctr"/>
            <a:r>
              <a:rPr lang="en-GB" sz="4600" b="1" dirty="0">
                <a:solidFill>
                  <a:srgbClr val="606060"/>
                </a:solidFill>
                <a:latin typeface="Candara" pitchFamily="34" charset="0"/>
              </a:rPr>
              <a:t>“‘I will send my messenger ahead of you,</a:t>
            </a:r>
          </a:p>
          <a:p>
            <a:pPr algn="ctr"/>
            <a:r>
              <a:rPr lang="en-GB" sz="4600" b="1" dirty="0">
                <a:solidFill>
                  <a:srgbClr val="606060"/>
                </a:solidFill>
                <a:latin typeface="Candara" pitchFamily="34" charset="0"/>
              </a:rPr>
              <a:t>who will prepare your way before you.’</a:t>
            </a:r>
          </a:p>
        </p:txBody>
      </p:sp>
    </p:spTree>
    <p:extLst>
      <p:ext uri="{BB962C8B-B14F-4D97-AF65-F5344CB8AC3E}">
        <p14:creationId xmlns:p14="http://schemas.microsoft.com/office/powerpoint/2010/main" val="785906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674163"/>
            <a:ext cx="7992888" cy="5047536"/>
          </a:xfrm>
          <a:prstGeom prst="rect">
            <a:avLst/>
          </a:prstGeom>
          <a:noFill/>
        </p:spPr>
        <p:txBody>
          <a:bodyPr wrap="square" rtlCol="0">
            <a:spAutoFit/>
          </a:bodyPr>
          <a:lstStyle/>
          <a:p>
            <a:pPr algn="just"/>
            <a:r>
              <a:rPr lang="en-GB" sz="4600" b="1" dirty="0">
                <a:solidFill>
                  <a:srgbClr val="606060"/>
                </a:solidFill>
                <a:latin typeface="Candara" pitchFamily="34" charset="0"/>
              </a:rPr>
              <a:t>Truly I tell you, among those born of women there has not risen anyone greater than John the Baptist; yet whoever is least in the kingdom of heaven is greater than he.			 			       </a:t>
            </a:r>
            <a:r>
              <a:rPr lang="en-GB" sz="4600" b="1" i="1" dirty="0">
                <a:solidFill>
                  <a:srgbClr val="92D050"/>
                </a:solidFill>
                <a:latin typeface="Candara" pitchFamily="34" charset="0"/>
              </a:rPr>
              <a:t>Matthew 11:1-11</a:t>
            </a:r>
            <a:endParaRPr lang="en-GB" sz="4600" b="1" dirty="0">
              <a:solidFill>
                <a:srgbClr val="92D050"/>
              </a:solidFill>
              <a:latin typeface="Candara" pitchFamily="34" charset="0"/>
            </a:endParaRPr>
          </a:p>
        </p:txBody>
      </p:sp>
    </p:spTree>
    <p:extLst>
      <p:ext uri="{BB962C8B-B14F-4D97-AF65-F5344CB8AC3E}">
        <p14:creationId xmlns:p14="http://schemas.microsoft.com/office/powerpoint/2010/main" val="277495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880088"/>
            <a:ext cx="7992888" cy="2923877"/>
          </a:xfrm>
          <a:prstGeom prst="rect">
            <a:avLst/>
          </a:prstGeom>
          <a:noFill/>
        </p:spPr>
        <p:txBody>
          <a:bodyPr wrap="square" rtlCol="0">
            <a:spAutoFit/>
          </a:bodyPr>
          <a:lstStyle/>
          <a:p>
            <a:pPr lvl="0" algn="just"/>
            <a:r>
              <a:rPr lang="en-GB" sz="4600" b="1" dirty="0">
                <a:solidFill>
                  <a:srgbClr val="606060"/>
                </a:solidFill>
                <a:latin typeface="Candara" pitchFamily="34" charset="0"/>
              </a:rPr>
              <a:t>who through faith conquered kingdoms, administered justice, and gained what was promised; </a:t>
            </a:r>
            <a:endParaRPr kumimoji="0" lang="en-GB" sz="4600" b="1" i="0" u="none" strike="noStrike" kern="1200" cap="none" spc="0" normalizeH="0" baseline="0" noProof="0" dirty="0">
              <a:ln>
                <a:noFill/>
              </a:ln>
              <a:solidFill>
                <a:srgbClr val="606060"/>
              </a:solidFill>
              <a:effectLst/>
              <a:uLnTx/>
              <a:uFillTx/>
              <a:latin typeface="Candara" pitchFamily="34" charset="0"/>
              <a:ea typeface="+mn-ea"/>
              <a:cs typeface="+mn-cs"/>
            </a:endParaRPr>
          </a:p>
        </p:txBody>
      </p:sp>
    </p:spTree>
    <p:extLst>
      <p:ext uri="{BB962C8B-B14F-4D97-AF65-F5344CB8AC3E}">
        <p14:creationId xmlns:p14="http://schemas.microsoft.com/office/powerpoint/2010/main" val="76323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pic>
        <p:nvPicPr>
          <p:cNvPr id="3" name="Picture 2">
            <a:extLst>
              <a:ext uri="{FF2B5EF4-FFF2-40B4-BE49-F238E27FC236}">
                <a16:creationId xmlns:a16="http://schemas.microsoft.com/office/drawing/2014/main" id="{B0834BDF-22AC-4B5F-8C2C-F7D495C92504}"/>
              </a:ext>
            </a:extLst>
          </p:cNvPr>
          <p:cNvPicPr>
            <a:picLocks noChangeAspect="1"/>
          </p:cNvPicPr>
          <p:nvPr/>
        </p:nvPicPr>
        <p:blipFill rotWithShape="1">
          <a:blip r:embed="rId3">
            <a:extLst>
              <a:ext uri="{28A0092B-C50C-407E-A947-70E740481C1C}">
                <a14:useLocalDpi xmlns:a14="http://schemas.microsoft.com/office/drawing/2010/main" val="0"/>
              </a:ext>
            </a:extLst>
          </a:blip>
          <a:srcRect l="-5182" t="31958" r="21569" b="20792"/>
          <a:stretch/>
        </p:blipFill>
        <p:spPr>
          <a:xfrm>
            <a:off x="1944907" y="1268760"/>
            <a:ext cx="5254185" cy="3960440"/>
          </a:xfrm>
          <a:prstGeom prst="rect">
            <a:avLst/>
          </a:prstGeom>
          <a:ln w="12700">
            <a:solidFill>
              <a:schemeClr val="tx1"/>
            </a:solidFill>
          </a:ln>
        </p:spPr>
      </p:pic>
    </p:spTree>
    <p:extLst>
      <p:ext uri="{BB962C8B-B14F-4D97-AF65-F5344CB8AC3E}">
        <p14:creationId xmlns:p14="http://schemas.microsoft.com/office/powerpoint/2010/main" val="16572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841947"/>
            <a:ext cx="7992888" cy="2923877"/>
          </a:xfrm>
          <a:prstGeom prst="rect">
            <a:avLst/>
          </a:prstGeom>
          <a:noFill/>
        </p:spPr>
        <p:txBody>
          <a:bodyPr wrap="square" rtlCol="0">
            <a:spAutoFit/>
          </a:bodyPr>
          <a:lstStyle/>
          <a:p>
            <a:pPr lvl="0" algn="just"/>
            <a:r>
              <a:rPr lang="en-GB" sz="4600" b="1" dirty="0">
                <a:solidFill>
                  <a:srgbClr val="606060"/>
                </a:solidFill>
                <a:latin typeface="Candara" pitchFamily="34" charset="0"/>
              </a:rPr>
              <a:t>who shut the mouths of lions, quenched the fury of the flames, and escaped the edge of the sword; </a:t>
            </a:r>
            <a:endParaRPr kumimoji="0" lang="en-GB" sz="4600" b="1" i="0" u="none" strike="noStrike" kern="1200" cap="none" spc="0" normalizeH="0" baseline="0" noProof="0" dirty="0">
              <a:ln>
                <a:noFill/>
              </a:ln>
              <a:solidFill>
                <a:srgbClr val="606060"/>
              </a:solidFill>
              <a:effectLst/>
              <a:uLnTx/>
              <a:uFillTx/>
              <a:latin typeface="Candara" pitchFamily="34" charset="0"/>
              <a:ea typeface="+mn-ea"/>
              <a:cs typeface="+mn-cs"/>
            </a:endParaRPr>
          </a:p>
        </p:txBody>
      </p:sp>
    </p:spTree>
    <p:extLst>
      <p:ext uri="{BB962C8B-B14F-4D97-AF65-F5344CB8AC3E}">
        <p14:creationId xmlns:p14="http://schemas.microsoft.com/office/powerpoint/2010/main" val="339385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052736"/>
            <a:ext cx="7992888" cy="4339650"/>
          </a:xfrm>
          <a:prstGeom prst="rect">
            <a:avLst/>
          </a:prstGeom>
          <a:noFill/>
        </p:spPr>
        <p:txBody>
          <a:bodyPr wrap="square" rtlCol="0">
            <a:spAutoFit/>
          </a:bodyPr>
          <a:lstStyle/>
          <a:p>
            <a:pPr lvl="0" algn="just"/>
            <a:r>
              <a:rPr lang="en-GB" sz="4600" b="1" dirty="0">
                <a:solidFill>
                  <a:srgbClr val="606060"/>
                </a:solidFill>
                <a:latin typeface="Candara" pitchFamily="34" charset="0"/>
              </a:rPr>
              <a:t>whose weakness was turned to strength; and who became powerful in battle and routed foreign armies. Women received back their dead, raised to life again. </a:t>
            </a:r>
            <a:endParaRPr kumimoji="0" lang="en-GB" sz="4600" b="1" i="0" u="none" strike="noStrike" kern="1200" cap="none" spc="0" normalizeH="0" baseline="0" noProof="0" dirty="0">
              <a:ln>
                <a:noFill/>
              </a:ln>
              <a:solidFill>
                <a:srgbClr val="606060"/>
              </a:solidFill>
              <a:effectLst/>
              <a:uLnTx/>
              <a:uFillTx/>
              <a:latin typeface="Candara" pitchFamily="34" charset="0"/>
              <a:ea typeface="+mn-ea"/>
              <a:cs typeface="+mn-cs"/>
            </a:endParaRPr>
          </a:p>
        </p:txBody>
      </p:sp>
    </p:spTree>
    <p:extLst>
      <p:ext uri="{BB962C8B-B14F-4D97-AF65-F5344CB8AC3E}">
        <p14:creationId xmlns:p14="http://schemas.microsoft.com/office/powerpoint/2010/main" val="1177664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659768"/>
            <a:ext cx="7992888" cy="5047536"/>
          </a:xfrm>
          <a:prstGeom prst="rect">
            <a:avLst/>
          </a:prstGeom>
          <a:noFill/>
        </p:spPr>
        <p:txBody>
          <a:bodyPr wrap="square" rtlCol="0">
            <a:spAutoFit/>
          </a:bodyPr>
          <a:lstStyle/>
          <a:p>
            <a:pPr lvl="0" algn="just"/>
            <a:r>
              <a:rPr lang="en-GB" sz="4600" b="1" dirty="0">
                <a:solidFill>
                  <a:srgbClr val="606060"/>
                </a:solidFill>
                <a:latin typeface="Candara" pitchFamily="34" charset="0"/>
              </a:rPr>
              <a:t>There were others who were tortured, refusing to be released so that they might gain an even better resurrection. Some faced jeers and flogging, and even chains and imprisonment.</a:t>
            </a:r>
            <a:endParaRPr kumimoji="0" lang="en-GB" sz="4600" b="1" i="0" u="none" strike="noStrike" kern="1200" cap="none" spc="0" normalizeH="0" baseline="0" noProof="0" dirty="0">
              <a:ln>
                <a:noFill/>
              </a:ln>
              <a:solidFill>
                <a:srgbClr val="606060"/>
              </a:solidFill>
              <a:effectLst/>
              <a:uLnTx/>
              <a:uFillTx/>
              <a:latin typeface="Candara" pitchFamily="34" charset="0"/>
              <a:ea typeface="+mn-ea"/>
              <a:cs typeface="+mn-cs"/>
            </a:endParaRPr>
          </a:p>
        </p:txBody>
      </p:sp>
    </p:spTree>
    <p:extLst>
      <p:ext uri="{BB962C8B-B14F-4D97-AF65-F5344CB8AC3E}">
        <p14:creationId xmlns:p14="http://schemas.microsoft.com/office/powerpoint/2010/main" val="3847354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556792"/>
            <a:ext cx="7992888" cy="2923877"/>
          </a:xfrm>
          <a:prstGeom prst="rect">
            <a:avLst/>
          </a:prstGeom>
          <a:noFill/>
        </p:spPr>
        <p:txBody>
          <a:bodyPr wrap="square" rtlCol="0">
            <a:spAutoFit/>
          </a:bodyPr>
          <a:lstStyle/>
          <a:p>
            <a:pPr lvl="0" algn="just"/>
            <a:r>
              <a:rPr lang="en-GB" sz="4600" b="1" dirty="0">
                <a:solidFill>
                  <a:srgbClr val="606060"/>
                </a:solidFill>
                <a:latin typeface="Candara" pitchFamily="34" charset="0"/>
              </a:rPr>
              <a:t>They were put to death by stoning; they were sawed in two; they were killed by the sword. </a:t>
            </a:r>
            <a:endParaRPr kumimoji="0" lang="en-GB" sz="4600" b="1" i="0" u="none" strike="noStrike" kern="1200" cap="none" spc="0" normalizeH="0" baseline="0" noProof="0" dirty="0">
              <a:ln>
                <a:noFill/>
              </a:ln>
              <a:solidFill>
                <a:srgbClr val="92D050"/>
              </a:solidFill>
              <a:effectLst/>
              <a:uLnTx/>
              <a:uFillTx/>
              <a:latin typeface="Candara" pitchFamily="34" charset="0"/>
              <a:ea typeface="+mn-ea"/>
              <a:cs typeface="+mn-cs"/>
            </a:endParaRPr>
          </a:p>
        </p:txBody>
      </p:sp>
    </p:spTree>
    <p:extLst>
      <p:ext uri="{BB962C8B-B14F-4D97-AF65-F5344CB8AC3E}">
        <p14:creationId xmlns:p14="http://schemas.microsoft.com/office/powerpoint/2010/main" val="3548445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052736"/>
            <a:ext cx="7992888" cy="4339650"/>
          </a:xfrm>
          <a:prstGeom prst="rect">
            <a:avLst/>
          </a:prstGeom>
          <a:noFill/>
        </p:spPr>
        <p:txBody>
          <a:bodyPr wrap="square" rtlCol="0">
            <a:spAutoFit/>
          </a:bodyPr>
          <a:lstStyle/>
          <a:p>
            <a:pPr lvl="0" algn="just"/>
            <a:r>
              <a:rPr lang="en-GB" sz="4600" b="1" dirty="0">
                <a:solidFill>
                  <a:srgbClr val="606060"/>
                </a:solidFill>
                <a:latin typeface="Candara" pitchFamily="34" charset="0"/>
              </a:rPr>
              <a:t>They went about in sheepskins and goatskins, destitute, persecuted and mistreated— the world was not worthy of them. </a:t>
            </a:r>
          </a:p>
          <a:p>
            <a:pPr lvl="0" algn="just"/>
            <a:r>
              <a:rPr kumimoji="0" lang="en-GB" sz="4600" b="1" i="0" u="none" strike="noStrike" kern="1200" cap="none" spc="0" normalizeH="0" baseline="0" noProof="0" dirty="0">
                <a:ln>
                  <a:noFill/>
                </a:ln>
                <a:solidFill>
                  <a:srgbClr val="92D050"/>
                </a:solidFill>
                <a:effectLst/>
                <a:uLnTx/>
                <a:uFillTx/>
                <a:latin typeface="Candara" pitchFamily="34" charset="0"/>
                <a:ea typeface="+mn-ea"/>
                <a:cs typeface="+mn-cs"/>
              </a:rPr>
              <a:t>		</a:t>
            </a:r>
            <a:r>
              <a:rPr kumimoji="0" lang="en-GB" sz="4600" b="1" i="1" u="none" strike="noStrike" kern="1200" cap="none" spc="0" normalizeH="0" baseline="0" noProof="0" dirty="0">
                <a:ln>
                  <a:noFill/>
                </a:ln>
                <a:solidFill>
                  <a:srgbClr val="92D050"/>
                </a:solidFill>
                <a:effectLst/>
                <a:uLnTx/>
                <a:uFillTx/>
                <a:latin typeface="Candara" pitchFamily="34" charset="0"/>
                <a:ea typeface="+mn-ea"/>
                <a:cs typeface="+mn-cs"/>
              </a:rPr>
              <a:t>Hebrews 11:33-38</a:t>
            </a:r>
            <a:endParaRPr kumimoji="0" lang="en-GB" sz="4600" b="1" i="0" u="none" strike="noStrike" kern="1200" cap="none" spc="0" normalizeH="0" baseline="0" noProof="0" dirty="0">
              <a:ln>
                <a:noFill/>
              </a:ln>
              <a:solidFill>
                <a:srgbClr val="92D050"/>
              </a:solidFill>
              <a:effectLst/>
              <a:uLnTx/>
              <a:uFillTx/>
              <a:latin typeface="Candara" pitchFamily="34" charset="0"/>
              <a:ea typeface="+mn-ea"/>
              <a:cs typeface="+mn-cs"/>
            </a:endParaRPr>
          </a:p>
        </p:txBody>
      </p:sp>
    </p:spTree>
    <p:extLst>
      <p:ext uri="{BB962C8B-B14F-4D97-AF65-F5344CB8AC3E}">
        <p14:creationId xmlns:p14="http://schemas.microsoft.com/office/powerpoint/2010/main" val="2019750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extLst>
      <p:ext uri="{BB962C8B-B14F-4D97-AF65-F5344CB8AC3E}">
        <p14:creationId xmlns:p14="http://schemas.microsoft.com/office/powerpoint/2010/main" val="4157774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412776"/>
            <a:ext cx="7992888" cy="3631763"/>
          </a:xfrm>
          <a:prstGeom prst="rect">
            <a:avLst/>
          </a:prstGeom>
          <a:noFill/>
        </p:spPr>
        <p:txBody>
          <a:bodyPr wrap="square" rtlCol="0">
            <a:spAutoFit/>
          </a:bodyPr>
          <a:lstStyle/>
          <a:p>
            <a:pPr algn="just"/>
            <a:r>
              <a:rPr lang="en-GB" sz="4600" b="1" dirty="0">
                <a:solidFill>
                  <a:srgbClr val="606060"/>
                </a:solidFill>
                <a:latin typeface="Candara" pitchFamily="34" charset="0"/>
              </a:rPr>
              <a:t>After me comes one who is more powerful than I, whose sandals I am not worthy to carry. He will baptize you with the Holy Spirit and fire. 		</a:t>
            </a:r>
            <a:endParaRPr lang="en-GB" sz="4600" b="1" dirty="0">
              <a:solidFill>
                <a:srgbClr val="92D050"/>
              </a:solidFill>
              <a:latin typeface="Candar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905232"/>
            <a:ext cx="7992888" cy="5047536"/>
          </a:xfrm>
          <a:prstGeom prst="rect">
            <a:avLst/>
          </a:prstGeom>
          <a:noFill/>
        </p:spPr>
        <p:txBody>
          <a:bodyPr wrap="square" rtlCol="0">
            <a:spAutoFit/>
          </a:bodyPr>
          <a:lstStyle/>
          <a:p>
            <a:pPr algn="just"/>
            <a:r>
              <a:rPr lang="en-GB" sz="4600" b="1" dirty="0">
                <a:solidFill>
                  <a:srgbClr val="606060"/>
                </a:solidFill>
                <a:latin typeface="Candara" pitchFamily="34" charset="0"/>
              </a:rPr>
              <a:t>His winnowing fork is in his hand, and he will clear his threshing floor, gathering his wheat into the barn and burning up the chaff with unquenchable fire.			   		      </a:t>
            </a:r>
            <a:r>
              <a:rPr lang="en-GB" sz="4600" b="1" i="1" dirty="0">
                <a:solidFill>
                  <a:srgbClr val="92D050"/>
                </a:solidFill>
                <a:latin typeface="Candara" pitchFamily="34" charset="0"/>
              </a:rPr>
              <a:t>Matthew 3:11-12</a:t>
            </a:r>
            <a:endParaRPr lang="en-GB" sz="4600" b="1" dirty="0">
              <a:solidFill>
                <a:srgbClr val="92D050"/>
              </a:solidFill>
              <a:latin typeface="Candara" pitchFamily="34" charset="0"/>
            </a:endParaRPr>
          </a:p>
        </p:txBody>
      </p:sp>
    </p:spTree>
    <p:extLst>
      <p:ext uri="{BB962C8B-B14F-4D97-AF65-F5344CB8AC3E}">
        <p14:creationId xmlns:p14="http://schemas.microsoft.com/office/powerpoint/2010/main" val="2045454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extLst>
      <p:ext uri="{BB962C8B-B14F-4D97-AF65-F5344CB8AC3E}">
        <p14:creationId xmlns:p14="http://schemas.microsoft.com/office/powerpoint/2010/main" val="1397564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21550" y="1165389"/>
            <a:ext cx="8100900" cy="3631763"/>
          </a:xfrm>
          <a:prstGeom prst="rect">
            <a:avLst/>
          </a:prstGeom>
          <a:noFill/>
        </p:spPr>
        <p:txBody>
          <a:bodyPr wrap="square" rtlCol="0">
            <a:spAutoFit/>
          </a:bodyPr>
          <a:lstStyle/>
          <a:p>
            <a:pPr algn="just"/>
            <a:r>
              <a:rPr lang="en-GB" sz="4600" b="1" dirty="0">
                <a:solidFill>
                  <a:srgbClr val="606060"/>
                </a:solidFill>
                <a:latin typeface="Candara" pitchFamily="34" charset="0"/>
              </a:rPr>
              <a:t>Whatever our misgivings, whatever our disappointments, God is not disappointed in us and comes to us anyway, eager to join us in our weakness, </a:t>
            </a:r>
            <a:endParaRPr lang="en-GB" sz="4600" b="1" i="1" dirty="0">
              <a:solidFill>
                <a:srgbClr val="92D050"/>
              </a:solidFill>
              <a:latin typeface="Candar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pic>
        <p:nvPicPr>
          <p:cNvPr id="3" name="Picture 2">
            <a:extLst>
              <a:ext uri="{FF2B5EF4-FFF2-40B4-BE49-F238E27FC236}">
                <a16:creationId xmlns:a16="http://schemas.microsoft.com/office/drawing/2014/main" id="{B0834BDF-22AC-4B5F-8C2C-F7D495C92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2889" y="764704"/>
            <a:ext cx="4818221" cy="4762009"/>
          </a:xfrm>
          <a:prstGeom prst="rect">
            <a:avLst/>
          </a:prstGeom>
          <a:ln w="12700">
            <a:solidFill>
              <a:schemeClr val="tx1"/>
            </a:solidFill>
          </a:ln>
        </p:spPr>
      </p:pic>
    </p:spTree>
    <p:extLst>
      <p:ext uri="{BB962C8B-B14F-4D97-AF65-F5344CB8AC3E}">
        <p14:creationId xmlns:p14="http://schemas.microsoft.com/office/powerpoint/2010/main" val="875489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844824"/>
            <a:ext cx="7992888" cy="2215991"/>
          </a:xfrm>
          <a:prstGeom prst="rect">
            <a:avLst/>
          </a:prstGeom>
          <a:noFill/>
        </p:spPr>
        <p:txBody>
          <a:bodyPr wrap="square" rtlCol="0">
            <a:spAutoFit/>
          </a:bodyPr>
          <a:lstStyle/>
          <a:p>
            <a:pPr algn="just"/>
            <a:r>
              <a:rPr lang="en-GB" sz="4600" b="1" dirty="0">
                <a:solidFill>
                  <a:srgbClr val="606060"/>
                </a:solidFill>
                <a:latin typeface="Candara" pitchFamily="34" charset="0"/>
              </a:rPr>
              <a:t>to hold onto us in our insecurity, and to comfort us in our fear. </a:t>
            </a:r>
            <a:endParaRPr lang="en-GB" sz="4600" b="1" i="1" dirty="0">
              <a:solidFill>
                <a:srgbClr val="92D050"/>
              </a:solidFill>
              <a:latin typeface="Candara" pitchFamily="34" charset="0"/>
            </a:endParaRPr>
          </a:p>
        </p:txBody>
      </p:sp>
    </p:spTree>
    <p:extLst>
      <p:ext uri="{BB962C8B-B14F-4D97-AF65-F5344CB8AC3E}">
        <p14:creationId xmlns:p14="http://schemas.microsoft.com/office/powerpoint/2010/main" val="2968384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340768"/>
            <a:ext cx="7992888" cy="4339650"/>
          </a:xfrm>
          <a:prstGeom prst="rect">
            <a:avLst/>
          </a:prstGeom>
          <a:noFill/>
        </p:spPr>
        <p:txBody>
          <a:bodyPr wrap="square" rtlCol="0">
            <a:spAutoFit/>
          </a:bodyPr>
          <a:lstStyle/>
          <a:p>
            <a:pPr algn="just"/>
            <a:r>
              <a:rPr lang="en-GB" sz="4600" b="1" dirty="0">
                <a:solidFill>
                  <a:srgbClr val="606060"/>
                </a:solidFill>
                <a:latin typeface="Candara" pitchFamily="34" charset="0"/>
              </a:rPr>
              <a:t>For God in Jesus came not for the strong and the proud but the weak and vulnerable. God in Jesus, in other words, came for us. </a:t>
            </a:r>
          </a:p>
          <a:p>
            <a:pPr algn="just"/>
            <a:r>
              <a:rPr lang="en-GB" sz="4600" b="1" i="1" dirty="0">
                <a:solidFill>
                  <a:srgbClr val="606060"/>
                </a:solidFill>
                <a:latin typeface="Candara" pitchFamily="34" charset="0"/>
              </a:rPr>
              <a:t>		</a:t>
            </a:r>
            <a:r>
              <a:rPr lang="en-GB" sz="4600" b="1" i="1" dirty="0">
                <a:solidFill>
                  <a:srgbClr val="92D050"/>
                </a:solidFill>
                <a:latin typeface="Candara" pitchFamily="34" charset="0"/>
              </a:rPr>
              <a:t>David Lose</a:t>
            </a:r>
          </a:p>
        </p:txBody>
      </p:sp>
    </p:spTree>
    <p:extLst>
      <p:ext uri="{BB962C8B-B14F-4D97-AF65-F5344CB8AC3E}">
        <p14:creationId xmlns:p14="http://schemas.microsoft.com/office/powerpoint/2010/main" val="493911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extLst>
      <p:ext uri="{BB962C8B-B14F-4D97-AF65-F5344CB8AC3E}">
        <p14:creationId xmlns:p14="http://schemas.microsoft.com/office/powerpoint/2010/main" val="2147388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340768"/>
            <a:ext cx="7992888" cy="3631763"/>
          </a:xfrm>
          <a:prstGeom prst="rect">
            <a:avLst/>
          </a:prstGeom>
          <a:noFill/>
        </p:spPr>
        <p:txBody>
          <a:bodyPr wrap="square" rtlCol="0">
            <a:spAutoFit/>
          </a:bodyPr>
          <a:lstStyle/>
          <a:p>
            <a:pPr algn="just"/>
            <a:r>
              <a:rPr lang="en-GB" sz="4600" b="1" dirty="0">
                <a:solidFill>
                  <a:srgbClr val="606060"/>
                </a:solidFill>
                <a:latin typeface="Candara" pitchFamily="34" charset="0"/>
              </a:rPr>
              <a:t>The resurrection and the judgment will demonstrate before all worlds who won and who lost. We can wait.</a:t>
            </a:r>
          </a:p>
          <a:p>
            <a:pPr algn="just"/>
            <a:r>
              <a:rPr lang="en-GB" sz="4600" b="1" dirty="0">
                <a:solidFill>
                  <a:srgbClr val="606060"/>
                </a:solidFill>
                <a:latin typeface="Candara" pitchFamily="34" charset="0"/>
              </a:rPr>
              <a:t>		</a:t>
            </a:r>
            <a:r>
              <a:rPr lang="en-GB" sz="4600" b="1" i="1" dirty="0">
                <a:solidFill>
                  <a:srgbClr val="606060"/>
                </a:solidFill>
                <a:latin typeface="Candara" pitchFamily="34" charset="0"/>
              </a:rPr>
              <a:t>			</a:t>
            </a:r>
            <a:r>
              <a:rPr lang="en-GB" sz="4600" b="1" i="1" dirty="0">
                <a:solidFill>
                  <a:srgbClr val="92D050"/>
                </a:solidFill>
                <a:latin typeface="Candara" pitchFamily="34" charset="0"/>
              </a:rPr>
              <a:t>AW Tozer</a:t>
            </a:r>
          </a:p>
        </p:txBody>
      </p:sp>
    </p:spTree>
    <p:extLst>
      <p:ext uri="{BB962C8B-B14F-4D97-AF65-F5344CB8AC3E}">
        <p14:creationId xmlns:p14="http://schemas.microsoft.com/office/powerpoint/2010/main" val="1130161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pic>
        <p:nvPicPr>
          <p:cNvPr id="3" name="Picture 2">
            <a:extLst>
              <a:ext uri="{FF2B5EF4-FFF2-40B4-BE49-F238E27FC236}">
                <a16:creationId xmlns:a16="http://schemas.microsoft.com/office/drawing/2014/main" id="{B0834BDF-22AC-4B5F-8C2C-F7D495C92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943" y="1364429"/>
            <a:ext cx="6172114" cy="3456383"/>
          </a:xfrm>
          <a:prstGeom prst="rect">
            <a:avLst/>
          </a:prstGeom>
          <a:ln w="12700">
            <a:solidFill>
              <a:schemeClr val="tx1"/>
            </a:solidFill>
          </a:ln>
        </p:spPr>
      </p:pic>
    </p:spTree>
    <p:extLst>
      <p:ext uri="{BB962C8B-B14F-4D97-AF65-F5344CB8AC3E}">
        <p14:creationId xmlns:p14="http://schemas.microsoft.com/office/powerpoint/2010/main" val="280874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pic>
        <p:nvPicPr>
          <p:cNvPr id="3" name="Picture 2">
            <a:extLst>
              <a:ext uri="{FF2B5EF4-FFF2-40B4-BE49-F238E27FC236}">
                <a16:creationId xmlns:a16="http://schemas.microsoft.com/office/drawing/2014/main" id="{B0834BDF-22AC-4B5F-8C2C-F7D495C92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0873" y="908720"/>
            <a:ext cx="4862253" cy="4740697"/>
          </a:xfrm>
          <a:prstGeom prst="rect">
            <a:avLst/>
          </a:prstGeom>
          <a:ln w="12700">
            <a:solidFill>
              <a:schemeClr val="tx1"/>
            </a:solidFill>
          </a:ln>
        </p:spPr>
      </p:pic>
    </p:spTree>
    <p:extLst>
      <p:ext uri="{BB962C8B-B14F-4D97-AF65-F5344CB8AC3E}">
        <p14:creationId xmlns:p14="http://schemas.microsoft.com/office/powerpoint/2010/main" val="332724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pic>
        <p:nvPicPr>
          <p:cNvPr id="3" name="Picture 2">
            <a:extLst>
              <a:ext uri="{FF2B5EF4-FFF2-40B4-BE49-F238E27FC236}">
                <a16:creationId xmlns:a16="http://schemas.microsoft.com/office/drawing/2014/main" id="{B0834BDF-22AC-4B5F-8C2C-F7D495C92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7291" y="854348"/>
            <a:ext cx="3869418" cy="5149303"/>
          </a:xfrm>
          <a:prstGeom prst="rect">
            <a:avLst/>
          </a:prstGeom>
          <a:ln w="12700">
            <a:solidFill>
              <a:schemeClr val="tx1"/>
            </a:solidFill>
          </a:ln>
        </p:spPr>
      </p:pic>
    </p:spTree>
    <p:extLst>
      <p:ext uri="{BB962C8B-B14F-4D97-AF65-F5344CB8AC3E}">
        <p14:creationId xmlns:p14="http://schemas.microsoft.com/office/powerpoint/2010/main" val="32986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pic>
        <p:nvPicPr>
          <p:cNvPr id="3" name="Picture 2">
            <a:extLst>
              <a:ext uri="{FF2B5EF4-FFF2-40B4-BE49-F238E27FC236}">
                <a16:creationId xmlns:a16="http://schemas.microsoft.com/office/drawing/2014/main" id="{B0834BDF-22AC-4B5F-8C2C-F7D495C92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9414" y="1268760"/>
            <a:ext cx="5425172" cy="3784170"/>
          </a:xfrm>
          <a:prstGeom prst="rect">
            <a:avLst/>
          </a:prstGeom>
          <a:ln w="12700">
            <a:solidFill>
              <a:schemeClr val="tx1"/>
            </a:solidFill>
          </a:ln>
        </p:spPr>
      </p:pic>
    </p:spTree>
    <p:extLst>
      <p:ext uri="{BB962C8B-B14F-4D97-AF65-F5344CB8AC3E}">
        <p14:creationId xmlns:p14="http://schemas.microsoft.com/office/powerpoint/2010/main" val="316866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extLst>
      <p:ext uri="{BB962C8B-B14F-4D97-AF65-F5344CB8AC3E}">
        <p14:creationId xmlns:p14="http://schemas.microsoft.com/office/powerpoint/2010/main" val="102679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575556" y="1613118"/>
            <a:ext cx="7992888" cy="3631763"/>
          </a:xfrm>
          <a:prstGeom prst="rect">
            <a:avLst/>
          </a:prstGeom>
          <a:noFill/>
        </p:spPr>
        <p:txBody>
          <a:bodyPr wrap="square" rtlCol="0">
            <a:spAutoFit/>
          </a:bodyPr>
          <a:lstStyle/>
          <a:p>
            <a:pPr algn="just"/>
            <a:r>
              <a:rPr lang="en-GB" sz="4600" b="1" dirty="0">
                <a:solidFill>
                  <a:srgbClr val="606060"/>
                </a:solidFill>
                <a:latin typeface="Candara" pitchFamily="34" charset="0"/>
              </a:rPr>
              <a:t>After Jesus had finished instructing his twelve disciples, he went on from there to teach and preach in the towns of Galilee. </a:t>
            </a:r>
          </a:p>
        </p:txBody>
      </p:sp>
    </p:spTree>
    <p:extLst>
      <p:ext uri="{BB962C8B-B14F-4D97-AF65-F5344CB8AC3E}">
        <p14:creationId xmlns:p14="http://schemas.microsoft.com/office/powerpoint/2010/main" val="2174824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582</Words>
  <Application>Microsoft Office PowerPoint</Application>
  <PresentationFormat>On-screen Show (4:3)</PresentationFormat>
  <Paragraphs>29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7</cp:revision>
  <dcterms:created xsi:type="dcterms:W3CDTF">2019-03-06T14:40:35Z</dcterms:created>
  <dcterms:modified xsi:type="dcterms:W3CDTF">2019-04-02T14:48:28Z</dcterms:modified>
</cp:coreProperties>
</file>