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3" r:id="rId3"/>
    <p:sldId id="318" r:id="rId4"/>
    <p:sldId id="319" r:id="rId5"/>
    <p:sldId id="320" r:id="rId6"/>
    <p:sldId id="274" r:id="rId7"/>
    <p:sldId id="275" r:id="rId8"/>
    <p:sldId id="321" r:id="rId9"/>
    <p:sldId id="296" r:id="rId10"/>
    <p:sldId id="322" r:id="rId11"/>
    <p:sldId id="323" r:id="rId12"/>
    <p:sldId id="324" r:id="rId13"/>
    <p:sldId id="325" r:id="rId14"/>
    <p:sldId id="257" r:id="rId15"/>
    <p:sldId id="326" r:id="rId16"/>
    <p:sldId id="327" r:id="rId17"/>
    <p:sldId id="328" r:id="rId18"/>
    <p:sldId id="329" r:id="rId19"/>
    <p:sldId id="347" r:id="rId20"/>
    <p:sldId id="348"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13" r:id="rId37"/>
    <p:sldId id="314" r:id="rId38"/>
    <p:sldId id="345" r:id="rId39"/>
    <p:sldId id="346" r:id="rId40"/>
    <p:sldId id="297" r:id="rId41"/>
    <p:sldId id="298" r:id="rId42"/>
    <p:sldId id="31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2A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1"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368370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82919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7010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59944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CEF6573-A6BD-4EDC-A574-38BD2CB443F7}" type="datetimeFigureOut">
              <a:rPr lang="en-GB" smtClean="0"/>
              <a:t>13/06/2019</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15264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EF6573-A6BD-4EDC-A574-38BD2CB443F7}" type="datetimeFigureOut">
              <a:rPr lang="en-GB" smtClean="0"/>
              <a:t>13/06/2019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98820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EF6573-A6BD-4EDC-A574-38BD2CB443F7}" type="datetimeFigureOut">
              <a:rPr lang="en-GB" smtClean="0"/>
              <a:t>13/06/2019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25006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EF6573-A6BD-4EDC-A574-38BD2CB443F7}" type="datetimeFigureOut">
              <a:rPr lang="en-GB" smtClean="0"/>
              <a:t>13/06/2019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57126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F6573-A6BD-4EDC-A574-38BD2CB443F7}" type="datetimeFigureOut">
              <a:rPr lang="en-GB" smtClean="0"/>
              <a:t>13/06/2019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3153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13/06/2019</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71217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13/06/2019</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8486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CEF6573-A6BD-4EDC-A574-38BD2CB443F7}" type="datetimeFigureOut">
              <a:rPr lang="en-GB" smtClean="0"/>
              <a:t>13/06/2019</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6FB3A2E-CC68-4D50-98AF-44EDD17AF6E5}" type="slidenum">
              <a:rPr lang="en-GB" smtClean="0"/>
              <a:t>‹#›</a:t>
            </a:fld>
            <a:endParaRPr lang="en-GB"/>
          </a:p>
        </p:txBody>
      </p:sp>
    </p:spTree>
    <p:extLst>
      <p:ext uri="{BB962C8B-B14F-4D97-AF65-F5344CB8AC3E}">
        <p14:creationId xmlns:p14="http://schemas.microsoft.com/office/powerpoint/2010/main" val="5977145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292673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ctr"/>
            <a:r>
              <a:rPr lang="en-GB" sz="5200" i="1" dirty="0"/>
              <a:t>Jesus will come again,</a:t>
            </a:r>
          </a:p>
          <a:p>
            <a:pPr algn="ctr"/>
            <a:r>
              <a:rPr lang="en-GB" sz="5200" i="1" dirty="0"/>
              <a:t>And though we don't know when,</a:t>
            </a:r>
          </a:p>
          <a:p>
            <a:pPr algn="ctr"/>
            <a:r>
              <a:rPr lang="en-GB" sz="5200" i="1" dirty="0"/>
              <a:t>The countdown's getting lower every day.</a:t>
            </a:r>
          </a:p>
        </p:txBody>
      </p:sp>
    </p:spTree>
    <p:extLst>
      <p:ext uri="{BB962C8B-B14F-4D97-AF65-F5344CB8AC3E}">
        <p14:creationId xmlns:p14="http://schemas.microsoft.com/office/powerpoint/2010/main" val="53987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ctr"/>
            <a:r>
              <a:rPr lang="en-GB" sz="5200" i="1" dirty="0"/>
              <a:t>10 and 9, 8 and 7, 6 and 5 and 4,</a:t>
            </a:r>
          </a:p>
          <a:p>
            <a:pPr algn="ctr"/>
            <a:r>
              <a:rPr lang="en-GB" sz="5200" i="1" dirty="0"/>
              <a:t>Call upon the Saviour while you may,</a:t>
            </a:r>
          </a:p>
        </p:txBody>
      </p:sp>
    </p:spTree>
    <p:extLst>
      <p:ext uri="{BB962C8B-B14F-4D97-AF65-F5344CB8AC3E}">
        <p14:creationId xmlns:p14="http://schemas.microsoft.com/office/powerpoint/2010/main" val="321167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ctr"/>
            <a:r>
              <a:rPr lang="en-GB" sz="5200" i="1" dirty="0"/>
              <a:t>3 and 2, coming through the clouds in bright array</a:t>
            </a:r>
          </a:p>
          <a:p>
            <a:pPr algn="ctr"/>
            <a:r>
              <a:rPr lang="en-GB" sz="5200" i="1" dirty="0"/>
              <a:t>The countdown's getting lower every day.</a:t>
            </a:r>
          </a:p>
        </p:txBody>
      </p:sp>
    </p:spTree>
    <p:extLst>
      <p:ext uri="{BB962C8B-B14F-4D97-AF65-F5344CB8AC3E}">
        <p14:creationId xmlns:p14="http://schemas.microsoft.com/office/powerpoint/2010/main" val="1817323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AEB14-ED49-4EE8-9EA4-FBAF8AB14DB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82F5E04-F29F-49EB-B4BC-F21E8F79A72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562736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CDA7202-F699-4A1A-9DAB-8D6A6FED6C5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711712" y="526439"/>
            <a:ext cx="8768576" cy="5805122"/>
          </a:xfrm>
          <a:ln w="12700">
            <a:solidFill>
              <a:srgbClr val="002060"/>
            </a:solidFill>
          </a:ln>
        </p:spPr>
      </p:pic>
    </p:spTree>
    <p:extLst>
      <p:ext uri="{BB962C8B-B14F-4D97-AF65-F5344CB8AC3E}">
        <p14:creationId xmlns:p14="http://schemas.microsoft.com/office/powerpoint/2010/main" val="2403652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0DD3-6880-4A73-83EA-A9096184166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DA7F573-822F-48DA-8EED-B557A17E3C6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630408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When he, the Spirit of truth, comes, he will guide you into all the truth. He will not speak on his own; he will speak only what he hears, and he will tell you what is yet to come. </a:t>
            </a:r>
          </a:p>
        </p:txBody>
      </p:sp>
    </p:spTree>
    <p:extLst>
      <p:ext uri="{BB962C8B-B14F-4D97-AF65-F5344CB8AC3E}">
        <p14:creationId xmlns:p14="http://schemas.microsoft.com/office/powerpoint/2010/main" val="3662363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He will glorify me because it is from me that he will receive what he will make known to you.</a:t>
            </a:r>
          </a:p>
        </p:txBody>
      </p:sp>
    </p:spTree>
    <p:extLst>
      <p:ext uri="{BB962C8B-B14F-4D97-AF65-F5344CB8AC3E}">
        <p14:creationId xmlns:p14="http://schemas.microsoft.com/office/powerpoint/2010/main" val="3073898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All that belongs to the Father is mine. That is why I said the Spirit will receive from me what he will make known to you.										     													</a:t>
            </a:r>
            <a:r>
              <a:rPr lang="en-GB" sz="5200" dirty="0">
                <a:solidFill>
                  <a:srgbClr val="AD2A07"/>
                </a:solidFill>
              </a:rPr>
              <a:t>John 16:6-15</a:t>
            </a:r>
            <a:endParaRPr lang="en-GB" sz="5200" dirty="0"/>
          </a:p>
        </p:txBody>
      </p:sp>
    </p:spTree>
    <p:extLst>
      <p:ext uri="{BB962C8B-B14F-4D97-AF65-F5344CB8AC3E}">
        <p14:creationId xmlns:p14="http://schemas.microsoft.com/office/powerpoint/2010/main" val="3482801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C6853-3A81-4AFE-B1BD-2CDCEABBF00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2E70C02-EEF8-462F-B18B-4A7D47275D2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1603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You are filled with grief because I have said these things. But very truly I tell you, it is for your good that I am going away. </a:t>
            </a:r>
          </a:p>
        </p:txBody>
      </p:sp>
    </p:spTree>
    <p:extLst>
      <p:ext uri="{BB962C8B-B14F-4D97-AF65-F5344CB8AC3E}">
        <p14:creationId xmlns:p14="http://schemas.microsoft.com/office/powerpoint/2010/main" val="3770006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54CE0D-3DF8-4A5A-BED4-CFD48C21CC9C}"/>
              </a:ext>
            </a:extLst>
          </p:cNvPr>
          <p:cNvSpPr txBox="1"/>
          <p:nvPr/>
        </p:nvSpPr>
        <p:spPr>
          <a:xfrm>
            <a:off x="4320209" y="446427"/>
            <a:ext cx="3551582" cy="830997"/>
          </a:xfrm>
          <a:prstGeom prst="rect">
            <a:avLst/>
          </a:prstGeom>
          <a:noFill/>
          <a:ln>
            <a:solidFill>
              <a:schemeClr val="tx1"/>
            </a:solidFill>
          </a:ln>
        </p:spPr>
        <p:txBody>
          <a:bodyPr wrap="square" rtlCol="0">
            <a:spAutoFit/>
          </a:bodyPr>
          <a:lstStyle/>
          <a:p>
            <a:pPr algn="ctr"/>
            <a:r>
              <a:rPr lang="en-GB" sz="2400" dirty="0"/>
              <a:t>The Father gives everything to the Son</a:t>
            </a:r>
          </a:p>
        </p:txBody>
      </p:sp>
      <p:sp>
        <p:nvSpPr>
          <p:cNvPr id="5" name="TextBox 4">
            <a:extLst>
              <a:ext uri="{FF2B5EF4-FFF2-40B4-BE49-F238E27FC236}">
                <a16:creationId xmlns:a16="http://schemas.microsoft.com/office/drawing/2014/main" id="{479D0D0F-CA8D-463A-8E76-6974A416639E}"/>
              </a:ext>
            </a:extLst>
          </p:cNvPr>
          <p:cNvSpPr txBox="1"/>
          <p:nvPr/>
        </p:nvSpPr>
        <p:spPr>
          <a:xfrm>
            <a:off x="7871791" y="2505522"/>
            <a:ext cx="3551582" cy="461665"/>
          </a:xfrm>
          <a:prstGeom prst="rect">
            <a:avLst/>
          </a:prstGeom>
          <a:noFill/>
          <a:ln>
            <a:solidFill>
              <a:schemeClr val="tx1"/>
            </a:solidFill>
          </a:ln>
        </p:spPr>
        <p:txBody>
          <a:bodyPr wrap="square" rtlCol="0">
            <a:spAutoFit/>
          </a:bodyPr>
          <a:lstStyle/>
          <a:p>
            <a:pPr algn="ctr"/>
            <a:r>
              <a:rPr lang="en-GB" sz="2400" dirty="0"/>
              <a:t>The Son sends the Spirit</a:t>
            </a:r>
          </a:p>
        </p:txBody>
      </p:sp>
      <p:sp>
        <p:nvSpPr>
          <p:cNvPr id="6" name="TextBox 5">
            <a:extLst>
              <a:ext uri="{FF2B5EF4-FFF2-40B4-BE49-F238E27FC236}">
                <a16:creationId xmlns:a16="http://schemas.microsoft.com/office/drawing/2014/main" id="{6A03F2FA-8B4F-473C-BC52-E44C9B5F76C0}"/>
              </a:ext>
            </a:extLst>
          </p:cNvPr>
          <p:cNvSpPr txBox="1"/>
          <p:nvPr/>
        </p:nvSpPr>
        <p:spPr>
          <a:xfrm>
            <a:off x="7040878" y="5037122"/>
            <a:ext cx="3551582" cy="830997"/>
          </a:xfrm>
          <a:prstGeom prst="rect">
            <a:avLst/>
          </a:prstGeom>
          <a:noFill/>
          <a:ln>
            <a:solidFill>
              <a:schemeClr val="tx1"/>
            </a:solidFill>
          </a:ln>
        </p:spPr>
        <p:txBody>
          <a:bodyPr wrap="square" rtlCol="0">
            <a:spAutoFit/>
          </a:bodyPr>
          <a:lstStyle/>
          <a:p>
            <a:pPr algn="ctr"/>
            <a:r>
              <a:rPr lang="en-GB" sz="2400" dirty="0"/>
              <a:t>The Spirit descends upon God’s people</a:t>
            </a:r>
          </a:p>
        </p:txBody>
      </p:sp>
      <p:sp>
        <p:nvSpPr>
          <p:cNvPr id="7" name="TextBox 6">
            <a:extLst>
              <a:ext uri="{FF2B5EF4-FFF2-40B4-BE49-F238E27FC236}">
                <a16:creationId xmlns:a16="http://schemas.microsoft.com/office/drawing/2014/main" id="{D92562B0-FBAA-4283-94C0-36BBC443953E}"/>
              </a:ext>
            </a:extLst>
          </p:cNvPr>
          <p:cNvSpPr txBox="1"/>
          <p:nvPr/>
        </p:nvSpPr>
        <p:spPr>
          <a:xfrm>
            <a:off x="1104024" y="5037123"/>
            <a:ext cx="3551582" cy="830997"/>
          </a:xfrm>
          <a:prstGeom prst="rect">
            <a:avLst/>
          </a:prstGeom>
          <a:noFill/>
          <a:ln>
            <a:solidFill>
              <a:schemeClr val="tx1"/>
            </a:solidFill>
          </a:ln>
        </p:spPr>
        <p:txBody>
          <a:bodyPr wrap="square" rtlCol="0">
            <a:spAutoFit/>
          </a:bodyPr>
          <a:lstStyle/>
          <a:p>
            <a:pPr algn="ctr"/>
            <a:r>
              <a:rPr lang="en-GB" sz="2400" dirty="0"/>
              <a:t>The Spirit brings us to the Son</a:t>
            </a:r>
          </a:p>
        </p:txBody>
      </p:sp>
      <p:sp>
        <p:nvSpPr>
          <p:cNvPr id="8" name="TextBox 7">
            <a:extLst>
              <a:ext uri="{FF2B5EF4-FFF2-40B4-BE49-F238E27FC236}">
                <a16:creationId xmlns:a16="http://schemas.microsoft.com/office/drawing/2014/main" id="{C192B204-87BC-47C7-A54B-32BB1129D29A}"/>
              </a:ext>
            </a:extLst>
          </p:cNvPr>
          <p:cNvSpPr txBox="1"/>
          <p:nvPr/>
        </p:nvSpPr>
        <p:spPr>
          <a:xfrm>
            <a:off x="1104024" y="2320855"/>
            <a:ext cx="3551582" cy="830997"/>
          </a:xfrm>
          <a:prstGeom prst="rect">
            <a:avLst/>
          </a:prstGeom>
          <a:noFill/>
          <a:ln>
            <a:solidFill>
              <a:schemeClr val="tx1"/>
            </a:solidFill>
          </a:ln>
        </p:spPr>
        <p:txBody>
          <a:bodyPr wrap="square" rtlCol="0">
            <a:spAutoFit/>
          </a:bodyPr>
          <a:lstStyle/>
          <a:p>
            <a:pPr algn="ctr"/>
            <a:r>
              <a:rPr lang="en-GB" sz="2400" dirty="0"/>
              <a:t>The Son returns our worship to the Father</a:t>
            </a:r>
          </a:p>
        </p:txBody>
      </p:sp>
      <p:sp>
        <p:nvSpPr>
          <p:cNvPr id="17" name="Arrow: Right 16">
            <a:extLst>
              <a:ext uri="{FF2B5EF4-FFF2-40B4-BE49-F238E27FC236}">
                <a16:creationId xmlns:a16="http://schemas.microsoft.com/office/drawing/2014/main" id="{9F26F18C-A1E4-4673-BB68-BCF41CFA5BC3}"/>
              </a:ext>
            </a:extLst>
          </p:cNvPr>
          <p:cNvSpPr/>
          <p:nvPr/>
        </p:nvSpPr>
        <p:spPr>
          <a:xfrm rot="2656398">
            <a:off x="8302027" y="1037898"/>
            <a:ext cx="1431234" cy="1179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46EECEA0-363B-4DE4-B51A-9EB5E72CFAF7}"/>
              </a:ext>
            </a:extLst>
          </p:cNvPr>
          <p:cNvSpPr/>
          <p:nvPr/>
        </p:nvSpPr>
        <p:spPr>
          <a:xfrm rot="7433466">
            <a:off x="8609757" y="3387496"/>
            <a:ext cx="1431234" cy="1179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A22C96CD-05C5-48C0-AEB9-61ECAC2703F2}"/>
              </a:ext>
            </a:extLst>
          </p:cNvPr>
          <p:cNvPicPr>
            <a:picLocks noChangeAspect="1"/>
          </p:cNvPicPr>
          <p:nvPr/>
        </p:nvPicPr>
        <p:blipFill>
          <a:blip r:embed="rId2"/>
          <a:stretch>
            <a:fillRect/>
          </a:stretch>
        </p:blipFill>
        <p:spPr>
          <a:xfrm rot="8529428">
            <a:off x="5239289" y="4833823"/>
            <a:ext cx="1335140" cy="1237595"/>
          </a:xfrm>
          <a:prstGeom prst="rect">
            <a:avLst/>
          </a:prstGeom>
        </p:spPr>
      </p:pic>
      <p:pic>
        <p:nvPicPr>
          <p:cNvPr id="20" name="Picture 19">
            <a:extLst>
              <a:ext uri="{FF2B5EF4-FFF2-40B4-BE49-F238E27FC236}">
                <a16:creationId xmlns:a16="http://schemas.microsoft.com/office/drawing/2014/main" id="{F4FBACB0-44C4-4372-AC9F-6598AC799ECA}"/>
              </a:ext>
            </a:extLst>
          </p:cNvPr>
          <p:cNvPicPr>
            <a:picLocks noChangeAspect="1"/>
          </p:cNvPicPr>
          <p:nvPr/>
        </p:nvPicPr>
        <p:blipFill>
          <a:blip r:embed="rId2"/>
          <a:stretch>
            <a:fillRect/>
          </a:stretch>
        </p:blipFill>
        <p:spPr>
          <a:xfrm rot="15126728">
            <a:off x="1915410" y="3475690"/>
            <a:ext cx="1335140" cy="1237595"/>
          </a:xfrm>
          <a:prstGeom prst="rect">
            <a:avLst/>
          </a:prstGeom>
        </p:spPr>
      </p:pic>
      <p:pic>
        <p:nvPicPr>
          <p:cNvPr id="21" name="Picture 20">
            <a:extLst>
              <a:ext uri="{FF2B5EF4-FFF2-40B4-BE49-F238E27FC236}">
                <a16:creationId xmlns:a16="http://schemas.microsoft.com/office/drawing/2014/main" id="{486B86C3-05DB-4EEA-A7A6-7A2A6071109D}"/>
              </a:ext>
            </a:extLst>
          </p:cNvPr>
          <p:cNvPicPr>
            <a:picLocks noChangeAspect="1"/>
          </p:cNvPicPr>
          <p:nvPr/>
        </p:nvPicPr>
        <p:blipFill>
          <a:blip r:embed="rId2"/>
          <a:stretch>
            <a:fillRect/>
          </a:stretch>
        </p:blipFill>
        <p:spPr>
          <a:xfrm rot="17883588">
            <a:off x="2570772" y="911822"/>
            <a:ext cx="1335140" cy="1237595"/>
          </a:xfrm>
          <a:prstGeom prst="rect">
            <a:avLst/>
          </a:prstGeom>
        </p:spPr>
      </p:pic>
    </p:spTree>
    <p:extLst>
      <p:ext uri="{BB962C8B-B14F-4D97-AF65-F5344CB8AC3E}">
        <p14:creationId xmlns:p14="http://schemas.microsoft.com/office/powerpoint/2010/main" val="620615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DF2B-015B-4DE0-9291-F56556B086E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ED8243C-113F-4689-A4E7-88B41FE7A0C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61058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The Trinity is our way of life made possible by God.										     												</a:t>
            </a:r>
            <a:r>
              <a:rPr lang="en-GB" sz="5200" dirty="0">
                <a:solidFill>
                  <a:srgbClr val="AD2A07"/>
                </a:solidFill>
              </a:rPr>
              <a:t>Lucy Lind Hogan</a:t>
            </a:r>
          </a:p>
        </p:txBody>
      </p:sp>
    </p:spTree>
    <p:extLst>
      <p:ext uri="{BB962C8B-B14F-4D97-AF65-F5344CB8AC3E}">
        <p14:creationId xmlns:p14="http://schemas.microsoft.com/office/powerpoint/2010/main" val="1271702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30E91-4741-4005-A3A6-7646941A0D6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7DEBB21-04B4-4BE6-B7E7-0B6F1BBC0E3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23044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ctr"/>
            <a:r>
              <a:rPr lang="en-GB" sz="5200" i="1" dirty="0"/>
              <a:t>Not because of who I am</a:t>
            </a:r>
          </a:p>
          <a:p>
            <a:pPr algn="ctr"/>
            <a:r>
              <a:rPr lang="en-GB" sz="5200" i="1" dirty="0"/>
              <a:t>But because of what you've done,</a:t>
            </a:r>
          </a:p>
          <a:p>
            <a:pPr algn="ctr"/>
            <a:r>
              <a:rPr lang="en-GB" sz="5200" i="1" dirty="0"/>
              <a:t>Not because of what I've done</a:t>
            </a:r>
          </a:p>
          <a:p>
            <a:pPr algn="ctr"/>
            <a:r>
              <a:rPr lang="en-GB" sz="5200" i="1" dirty="0"/>
              <a:t>But because of who you are</a:t>
            </a:r>
          </a:p>
        </p:txBody>
      </p:sp>
    </p:spTree>
    <p:extLst>
      <p:ext uri="{BB962C8B-B14F-4D97-AF65-F5344CB8AC3E}">
        <p14:creationId xmlns:p14="http://schemas.microsoft.com/office/powerpoint/2010/main" val="3950783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DBD6-84DB-457D-8B01-41FEDFB5F2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AAC8B4-7452-4161-97BD-6D68672E658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19297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When all the people were being baptized, Jesus was baptized too. And as he was praying, heaven was opened and the Holy Spirit descended on him in bodily form like a dove. </a:t>
            </a:r>
          </a:p>
        </p:txBody>
      </p:sp>
    </p:spTree>
    <p:extLst>
      <p:ext uri="{BB962C8B-B14F-4D97-AF65-F5344CB8AC3E}">
        <p14:creationId xmlns:p14="http://schemas.microsoft.com/office/powerpoint/2010/main" val="1096096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And a voice came from heaven: “You are my Son, whom I love; with you I am well pleased.”										     											  </a:t>
            </a:r>
            <a:r>
              <a:rPr lang="en-GB" sz="5200" dirty="0">
                <a:solidFill>
                  <a:srgbClr val="AD2A07"/>
                </a:solidFill>
              </a:rPr>
              <a:t>Luke 3:21-22</a:t>
            </a:r>
            <a:endParaRPr lang="en-GB" sz="5200" dirty="0"/>
          </a:p>
        </p:txBody>
      </p:sp>
    </p:spTree>
    <p:extLst>
      <p:ext uri="{BB962C8B-B14F-4D97-AF65-F5344CB8AC3E}">
        <p14:creationId xmlns:p14="http://schemas.microsoft.com/office/powerpoint/2010/main" val="2816563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In the beginning God created the heavens and the earth. Now the earth was formless and empty, darkness was over the surface of the deep, and the Spirit of God was hovering over the waters.									     											</a:t>
            </a:r>
            <a:r>
              <a:rPr lang="en-GB" sz="5200" dirty="0">
                <a:solidFill>
                  <a:srgbClr val="AD2A07"/>
                </a:solidFill>
              </a:rPr>
              <a:t>Genesis 1:1-2</a:t>
            </a:r>
            <a:endParaRPr lang="en-GB" sz="5200" dirty="0"/>
          </a:p>
        </p:txBody>
      </p:sp>
    </p:spTree>
    <p:extLst>
      <p:ext uri="{BB962C8B-B14F-4D97-AF65-F5344CB8AC3E}">
        <p14:creationId xmlns:p14="http://schemas.microsoft.com/office/powerpoint/2010/main" val="3498125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May the grace of the Lord Jesus Christ, and the love of God, and the fellowship of the Holy Spirit be with you all.								     															</a:t>
            </a:r>
            <a:r>
              <a:rPr lang="en-GB" sz="5200" dirty="0">
                <a:solidFill>
                  <a:srgbClr val="AD2A07"/>
                </a:solidFill>
              </a:rPr>
              <a:t>2 Corinthians 13:14</a:t>
            </a:r>
            <a:endParaRPr lang="en-GB" sz="5200" dirty="0"/>
          </a:p>
        </p:txBody>
      </p:sp>
    </p:spTree>
    <p:extLst>
      <p:ext uri="{BB962C8B-B14F-4D97-AF65-F5344CB8AC3E}">
        <p14:creationId xmlns:p14="http://schemas.microsoft.com/office/powerpoint/2010/main" val="4174389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Unless I go away, the Advocate will not come to you; but if I go, I will send him to you. When he comes, he will prove the world to be in the wrong about sin and righteousness and judgment: </a:t>
            </a:r>
          </a:p>
        </p:txBody>
      </p:sp>
    </p:spTree>
    <p:extLst>
      <p:ext uri="{BB962C8B-B14F-4D97-AF65-F5344CB8AC3E}">
        <p14:creationId xmlns:p14="http://schemas.microsoft.com/office/powerpoint/2010/main" val="536049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ctr"/>
            <a:r>
              <a:rPr lang="en-GB" sz="5200" dirty="0"/>
              <a:t>For to us a child is born,</a:t>
            </a:r>
          </a:p>
          <a:p>
            <a:pPr algn="ctr"/>
            <a:r>
              <a:rPr lang="en-GB" sz="5200" dirty="0"/>
              <a:t>to us a son is given,</a:t>
            </a:r>
          </a:p>
          <a:p>
            <a:pPr algn="ctr"/>
            <a:r>
              <a:rPr lang="en-GB" sz="5200" dirty="0"/>
              <a:t>and the government will be on his shoulders.</a:t>
            </a:r>
          </a:p>
        </p:txBody>
      </p:sp>
    </p:spTree>
    <p:extLst>
      <p:ext uri="{BB962C8B-B14F-4D97-AF65-F5344CB8AC3E}">
        <p14:creationId xmlns:p14="http://schemas.microsoft.com/office/powerpoint/2010/main" val="4145080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ctr"/>
            <a:r>
              <a:rPr lang="en-GB" sz="5200" dirty="0"/>
              <a:t>And he will be called</a:t>
            </a:r>
          </a:p>
          <a:p>
            <a:pPr algn="ctr"/>
            <a:r>
              <a:rPr lang="en-GB" sz="5200" dirty="0"/>
              <a:t>Wonderful Counsellor, Mighty God,</a:t>
            </a:r>
          </a:p>
          <a:p>
            <a:pPr algn="ctr"/>
            <a:r>
              <a:rPr lang="en-GB" sz="5200" dirty="0"/>
              <a:t>Everlasting Father, Prince of Peace.			     													</a:t>
            </a:r>
            <a:r>
              <a:rPr lang="en-GB" sz="5200" dirty="0">
                <a:solidFill>
                  <a:srgbClr val="AD2A07"/>
                </a:solidFill>
              </a:rPr>
              <a:t>Isaiah 9:6</a:t>
            </a:r>
            <a:endParaRPr lang="en-GB" sz="5200" dirty="0"/>
          </a:p>
        </p:txBody>
      </p:sp>
    </p:spTree>
    <p:extLst>
      <p:ext uri="{BB962C8B-B14F-4D97-AF65-F5344CB8AC3E}">
        <p14:creationId xmlns:p14="http://schemas.microsoft.com/office/powerpoint/2010/main" val="1257994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The Holy Spirit will come on you, and the power of the Most High will overshadow you. So the holy one to be born will be called the Son of God.			     																				</a:t>
            </a:r>
            <a:r>
              <a:rPr lang="en-GB" sz="5200" dirty="0">
                <a:solidFill>
                  <a:srgbClr val="AD2A07"/>
                </a:solidFill>
              </a:rPr>
              <a:t>Luke 1:35</a:t>
            </a:r>
            <a:endParaRPr lang="en-GB" sz="5200" dirty="0"/>
          </a:p>
        </p:txBody>
      </p:sp>
    </p:spTree>
    <p:extLst>
      <p:ext uri="{BB962C8B-B14F-4D97-AF65-F5344CB8AC3E}">
        <p14:creationId xmlns:p14="http://schemas.microsoft.com/office/powerpoint/2010/main" val="1658491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Go and make disciples of all nations, baptizing them in the name of the Father and of the Son and of the Holy Spirit.    																				    </a:t>
            </a:r>
            <a:r>
              <a:rPr lang="en-GB" sz="5200" dirty="0">
                <a:solidFill>
                  <a:srgbClr val="AD2A07"/>
                </a:solidFill>
              </a:rPr>
              <a:t>Matthew 28:19</a:t>
            </a:r>
            <a:endParaRPr lang="en-GB" sz="5200" dirty="0"/>
          </a:p>
        </p:txBody>
      </p:sp>
    </p:spTree>
    <p:extLst>
      <p:ext uri="{BB962C8B-B14F-4D97-AF65-F5344CB8AC3E}">
        <p14:creationId xmlns:p14="http://schemas.microsoft.com/office/powerpoint/2010/main" val="3270133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Chosen according to the foreknowledge of God the Father, through the sanctifying work of the Spirit, to be obedient to Jesus Christ and sprinkled with his blood.																			    					</a:t>
            </a:r>
            <a:r>
              <a:rPr lang="en-GB" sz="5200" dirty="0">
                <a:solidFill>
                  <a:srgbClr val="AD2A07"/>
                </a:solidFill>
              </a:rPr>
              <a:t>1 Peter 1:2</a:t>
            </a:r>
            <a:endParaRPr lang="en-GB" sz="5200" dirty="0"/>
          </a:p>
        </p:txBody>
      </p:sp>
    </p:spTree>
    <p:extLst>
      <p:ext uri="{BB962C8B-B14F-4D97-AF65-F5344CB8AC3E}">
        <p14:creationId xmlns:p14="http://schemas.microsoft.com/office/powerpoint/2010/main" val="3030305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49C3-4544-4C32-AEDC-DAC1F5F2969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137F29F-A2D5-423A-8CEB-9F0CDD1D36E2}"/>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9131841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The cross is not what God inflicts upon Christ in order to forgive. The cross is what God endures in Christ as He forgives.																							</a:t>
            </a:r>
            <a:r>
              <a:rPr lang="en-GB" sz="5200" dirty="0">
                <a:solidFill>
                  <a:srgbClr val="AD2A07"/>
                </a:solidFill>
              </a:rPr>
              <a:t>Brian </a:t>
            </a:r>
            <a:r>
              <a:rPr lang="en-GB" sz="5200" dirty="0" err="1">
                <a:solidFill>
                  <a:srgbClr val="AD2A07"/>
                </a:solidFill>
              </a:rPr>
              <a:t>Zahnd</a:t>
            </a:r>
            <a:endParaRPr lang="en-GB" sz="5200" dirty="0"/>
          </a:p>
        </p:txBody>
      </p:sp>
    </p:spTree>
    <p:extLst>
      <p:ext uri="{BB962C8B-B14F-4D97-AF65-F5344CB8AC3E}">
        <p14:creationId xmlns:p14="http://schemas.microsoft.com/office/powerpoint/2010/main" val="3794228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397260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3293209"/>
          </a:xfrm>
          <a:prstGeom prst="rect">
            <a:avLst/>
          </a:prstGeom>
          <a:noFill/>
        </p:spPr>
        <p:txBody>
          <a:bodyPr wrap="square" rtlCol="0">
            <a:spAutoFit/>
          </a:bodyPr>
          <a:lstStyle/>
          <a:p>
            <a:pPr algn="just"/>
            <a:r>
              <a:rPr lang="en-GB" sz="5200" dirty="0"/>
              <a:t>Christ’s departure means triumph and not tragedy…a help and not a hindrance																								</a:t>
            </a:r>
            <a:r>
              <a:rPr lang="en-GB" sz="5200" dirty="0">
                <a:solidFill>
                  <a:srgbClr val="AD2A07"/>
                </a:solidFill>
              </a:rPr>
              <a:t>William Hendriksen</a:t>
            </a:r>
            <a:endParaRPr lang="en-GB" sz="5200" dirty="0"/>
          </a:p>
        </p:txBody>
      </p:sp>
    </p:spTree>
    <p:extLst>
      <p:ext uri="{BB962C8B-B14F-4D97-AF65-F5344CB8AC3E}">
        <p14:creationId xmlns:p14="http://schemas.microsoft.com/office/powerpoint/2010/main" val="1759498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33035-DA89-4B62-9C65-343340BDD91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319AF77-AD54-4FD1-B56B-F27479020D20}"/>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31472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about sin, because people do not believe in me; about righteousness, because I am going to the Father, where you can see me no longer; and about judgment, because the prince of this world now stands condemned.</a:t>
            </a:r>
          </a:p>
        </p:txBody>
      </p:sp>
    </p:spTree>
    <p:extLst>
      <p:ext uri="{BB962C8B-B14F-4D97-AF65-F5344CB8AC3E}">
        <p14:creationId xmlns:p14="http://schemas.microsoft.com/office/powerpoint/2010/main" val="4579043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Are you tired? Worn out? Burned out on religion? Come to me. Get away with me and you’ll recover your life. I’ll show you how to take a real rest. Walk with me and work with me- watch how I do it. </a:t>
            </a:r>
          </a:p>
        </p:txBody>
      </p:sp>
    </p:spTree>
    <p:extLst>
      <p:ext uri="{BB962C8B-B14F-4D97-AF65-F5344CB8AC3E}">
        <p14:creationId xmlns:p14="http://schemas.microsoft.com/office/powerpoint/2010/main" val="3067259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Learn the unforced rhythms of grace. I won’t lay anything heavy or ill-fitting on you. Keep company with me and you’ll learn to live freely and lightly.</a:t>
            </a:r>
          </a:p>
          <a:p>
            <a:pPr algn="just"/>
            <a:r>
              <a:rPr lang="en-GB" sz="5200" dirty="0"/>
              <a:t>											</a:t>
            </a:r>
            <a:r>
              <a:rPr lang="en-GB" sz="5200" dirty="0">
                <a:solidFill>
                  <a:srgbClr val="AD2A07"/>
                </a:solidFill>
              </a:rPr>
              <a:t>Matthew 11:28-30</a:t>
            </a:r>
          </a:p>
        </p:txBody>
      </p:sp>
    </p:spTree>
    <p:extLst>
      <p:ext uri="{BB962C8B-B14F-4D97-AF65-F5344CB8AC3E}">
        <p14:creationId xmlns:p14="http://schemas.microsoft.com/office/powerpoint/2010/main" val="1574727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316095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I have much more to say to you, more than you can now bear. But when he, the Spirit of truth, comes, he will guide you into all the truth. </a:t>
            </a:r>
          </a:p>
        </p:txBody>
      </p:sp>
    </p:spTree>
    <p:extLst>
      <p:ext uri="{BB962C8B-B14F-4D97-AF65-F5344CB8AC3E}">
        <p14:creationId xmlns:p14="http://schemas.microsoft.com/office/powerpoint/2010/main" val="65539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He will not speak on his own; he will speak only what he hears, and he will tell you what is yet to come. He will glorify me because it is from me that he will receive what he will make known to you.</a:t>
            </a:r>
          </a:p>
        </p:txBody>
      </p:sp>
    </p:spTree>
    <p:extLst>
      <p:ext uri="{BB962C8B-B14F-4D97-AF65-F5344CB8AC3E}">
        <p14:creationId xmlns:p14="http://schemas.microsoft.com/office/powerpoint/2010/main" val="16801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All that belongs to the Father is mine. That is why I said the Spirit will receive from me what he will make known to you.										     													</a:t>
            </a:r>
            <a:r>
              <a:rPr lang="en-GB" sz="5200" dirty="0">
                <a:solidFill>
                  <a:srgbClr val="AD2A07"/>
                </a:solidFill>
              </a:rPr>
              <a:t>John 16:6-15</a:t>
            </a:r>
            <a:endParaRPr lang="en-GB" sz="5200" dirty="0"/>
          </a:p>
        </p:txBody>
      </p:sp>
    </p:spTree>
    <p:extLst>
      <p:ext uri="{BB962C8B-B14F-4D97-AF65-F5344CB8AC3E}">
        <p14:creationId xmlns:p14="http://schemas.microsoft.com/office/powerpoint/2010/main" val="2502617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76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ctr"/>
            <a:r>
              <a:rPr lang="en-GB" sz="5200" i="1" dirty="0"/>
              <a:t>Somewhere in outer space,</a:t>
            </a:r>
          </a:p>
          <a:p>
            <a:pPr algn="ctr"/>
            <a:r>
              <a:rPr lang="en-GB" sz="5200" i="1" dirty="0"/>
              <a:t>God has prepared a place,</a:t>
            </a:r>
          </a:p>
          <a:p>
            <a:pPr algn="ctr"/>
            <a:r>
              <a:rPr lang="en-GB" sz="5200" i="1" dirty="0"/>
              <a:t>For those who trust Him and obey.</a:t>
            </a:r>
          </a:p>
        </p:txBody>
      </p:sp>
    </p:spTree>
    <p:extLst>
      <p:ext uri="{BB962C8B-B14F-4D97-AF65-F5344CB8AC3E}">
        <p14:creationId xmlns:p14="http://schemas.microsoft.com/office/powerpoint/2010/main" val="301109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302</TotalTime>
  <Words>858</Words>
  <Application>Microsoft Office PowerPoint</Application>
  <PresentationFormat>Widescreen</PresentationFormat>
  <Paragraphs>49</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Rockwell</vt:lpstr>
      <vt:lpstr>Rockwell Condensed</vt:lpstr>
      <vt:lpstr>Wingdings</vt:lpstr>
      <vt:lpstr>Wood Type</vt:lpstr>
      <vt:lpstr>Built to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Built to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Built to worship</dc:title>
  <dc:creator>David Gilmour</dc:creator>
  <cp:lastModifiedBy>David Gilmour</cp:lastModifiedBy>
  <cp:revision>7</cp:revision>
  <dcterms:created xsi:type="dcterms:W3CDTF">2019-04-30T15:52:28Z</dcterms:created>
  <dcterms:modified xsi:type="dcterms:W3CDTF">2019-06-13T15:50:40Z</dcterms:modified>
</cp:coreProperties>
</file>