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8" r:id="rId3"/>
    <p:sldId id="356" r:id="rId4"/>
    <p:sldId id="351" r:id="rId5"/>
    <p:sldId id="357" r:id="rId6"/>
    <p:sldId id="311" r:id="rId7"/>
    <p:sldId id="358" r:id="rId8"/>
    <p:sldId id="339" r:id="rId9"/>
    <p:sldId id="359" r:id="rId10"/>
    <p:sldId id="317" r:id="rId11"/>
    <p:sldId id="340" r:id="rId12"/>
    <p:sldId id="352" r:id="rId13"/>
    <p:sldId id="353" r:id="rId14"/>
    <p:sldId id="360" r:id="rId15"/>
    <p:sldId id="341" r:id="rId16"/>
    <p:sldId id="342" r:id="rId17"/>
    <p:sldId id="361" r:id="rId18"/>
    <p:sldId id="362" r:id="rId19"/>
    <p:sldId id="354" r:id="rId20"/>
    <p:sldId id="363" r:id="rId21"/>
    <p:sldId id="343" r:id="rId22"/>
    <p:sldId id="344" r:id="rId23"/>
    <p:sldId id="364" r:id="rId24"/>
    <p:sldId id="345" r:id="rId25"/>
    <p:sldId id="313" r:id="rId26"/>
    <p:sldId id="314" r:id="rId27"/>
    <p:sldId id="346" r:id="rId28"/>
    <p:sldId id="365" r:id="rId29"/>
    <p:sldId id="315" r:id="rId30"/>
    <p:sldId id="366" r:id="rId31"/>
    <p:sldId id="36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84" y="-19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409568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29237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797330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2516649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F6E44-8E11-4445-A99C-8E67DFBAE36E}" type="datetimeFigureOut">
              <a:rPr lang="en-GB" smtClean="0"/>
              <a:pPr/>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190551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4F6E44-8E11-4445-A99C-8E67DFBAE36E}" type="datetimeFigureOut">
              <a:rPr lang="en-GB" smtClean="0"/>
              <a:pPr/>
              <a:t>16/10/2018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321232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4F6E44-8E11-4445-A99C-8E67DFBAE36E}" type="datetimeFigureOut">
              <a:rPr lang="en-GB" smtClean="0"/>
              <a:pPr/>
              <a:t>16/10/2018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142594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4F6E44-8E11-4445-A99C-8E67DFBAE36E}" type="datetimeFigureOut">
              <a:rPr lang="en-GB" smtClean="0"/>
              <a:pPr/>
              <a:t>16/10/2018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419934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F6E44-8E11-4445-A99C-8E67DFBAE36E}" type="datetimeFigureOut">
              <a:rPr lang="en-GB" smtClean="0"/>
              <a:pPr/>
              <a:t>16/10/2018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975747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F6E44-8E11-4445-A99C-8E67DFBAE36E}" type="datetimeFigureOut">
              <a:rPr lang="en-GB" smtClean="0"/>
              <a:pPr/>
              <a:t>16/10/2018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184406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F6E44-8E11-4445-A99C-8E67DFBAE36E}" type="datetimeFigureOut">
              <a:rPr lang="en-GB" smtClean="0"/>
              <a:pPr/>
              <a:t>16/10/2018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285026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t="-1000" r="-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F6E44-8E11-4445-A99C-8E67DFBAE36E}" type="datetimeFigureOut">
              <a:rPr lang="en-GB" smtClean="0"/>
              <a:pPr/>
              <a:t>16/10/2018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19831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8814"/>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649" y="1628800"/>
            <a:ext cx="9138351" cy="3790259"/>
          </a:xfrm>
          <a:prstGeom prst="rect">
            <a:avLst/>
          </a:prstGeom>
        </p:spPr>
      </p:pic>
    </p:spTree>
    <p:extLst>
      <p:ext uri="{BB962C8B-B14F-4D97-AF65-F5344CB8AC3E}">
        <p14:creationId xmlns="" xmlns:p14="http://schemas.microsoft.com/office/powerpoint/2010/main" val="3233788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4392488"/>
          </a:xfrm>
        </p:spPr>
        <p:txBody>
          <a:bodyPr>
            <a:normAutofit/>
          </a:bodyPr>
          <a:lstStyle/>
          <a:p>
            <a:pPr marL="0" algn="just">
              <a:buNone/>
            </a:pPr>
            <a:r>
              <a:rPr lang="en-GB" sz="4400" b="1" dirty="0" smtClean="0">
                <a:solidFill>
                  <a:srgbClr val="FFFFCC"/>
                </a:solidFill>
                <a:latin typeface="Candara" pitchFamily="34" charset="0"/>
              </a:rPr>
              <a:t>Listen! Your brother’s blood cries out to me from the ground. Now you are under a curse and driven from the ground, which opened its mouth to receive your brother’s blood from your hand. </a:t>
            </a: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4536504"/>
          </a:xfrm>
        </p:spPr>
        <p:txBody>
          <a:bodyPr>
            <a:normAutofit/>
          </a:bodyPr>
          <a:lstStyle/>
          <a:p>
            <a:pPr marL="0" algn="just">
              <a:buNone/>
            </a:pPr>
            <a:r>
              <a:rPr lang="en-GB" sz="4400" b="1" dirty="0" smtClean="0">
                <a:solidFill>
                  <a:srgbClr val="FFFFCC"/>
                </a:solidFill>
                <a:latin typeface="Candara" pitchFamily="34" charset="0"/>
              </a:rPr>
              <a:t>When you work the ground, it will no longer yield its crops for you. You will be a restless wanderer on the earth</a:t>
            </a:r>
            <a:r>
              <a:rPr lang="en-GB" sz="4400" b="1" dirty="0" smtClean="0">
                <a:solidFill>
                  <a:srgbClr val="FFFFCC"/>
                </a:solidFill>
                <a:latin typeface="Candara" pitchFamily="34" charset="0"/>
              </a:rPr>
              <a:t>.” Cain </a:t>
            </a:r>
            <a:r>
              <a:rPr lang="en-GB" sz="4400" b="1" dirty="0" smtClean="0">
                <a:solidFill>
                  <a:srgbClr val="FFFFCC"/>
                </a:solidFill>
                <a:latin typeface="Candara" pitchFamily="34" charset="0"/>
              </a:rPr>
              <a:t>said to the Lord, “My punishment is more than I can bear. </a:t>
            </a: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4536504"/>
          </a:xfrm>
        </p:spPr>
        <p:txBody>
          <a:bodyPr>
            <a:normAutofit/>
          </a:bodyPr>
          <a:lstStyle/>
          <a:p>
            <a:pPr marL="0" algn="just">
              <a:buNone/>
            </a:pPr>
            <a:r>
              <a:rPr lang="en-GB" sz="4400" b="1" dirty="0" smtClean="0">
                <a:solidFill>
                  <a:srgbClr val="FFFFCC"/>
                </a:solidFill>
                <a:latin typeface="Candara" pitchFamily="34" charset="0"/>
              </a:rPr>
              <a:t>Today you are driving me from the land, and I will be hidden from your presence; I will be a restless wanderer on the earth, and whoever finds me will kill me.”</a:t>
            </a: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5544616"/>
          </a:xfrm>
        </p:spPr>
        <p:txBody>
          <a:bodyPr>
            <a:normAutofit/>
          </a:bodyPr>
          <a:lstStyle/>
          <a:p>
            <a:pPr marL="0" algn="just">
              <a:buNone/>
            </a:pPr>
            <a:r>
              <a:rPr lang="en-GB" sz="4400" b="1" dirty="0" smtClean="0">
                <a:solidFill>
                  <a:srgbClr val="FFFFCC"/>
                </a:solidFill>
                <a:latin typeface="Candara" pitchFamily="34" charset="0"/>
              </a:rPr>
              <a:t>But the Lord said to him, “Not so; anyone who kills Cain will suffer vengeance seven times over.” Then the Lord put a mark on Cain so that no one who found him would kill him. </a:t>
            </a: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4536504"/>
          </a:xfrm>
        </p:spPr>
        <p:txBody>
          <a:bodyPr>
            <a:normAutofit/>
          </a:bodyPr>
          <a:lstStyle/>
          <a:p>
            <a:pPr marL="0" algn="just">
              <a:buNone/>
            </a:pPr>
            <a:r>
              <a:rPr lang="en-GB" sz="4400" b="1" dirty="0" smtClean="0">
                <a:solidFill>
                  <a:srgbClr val="FFFFCC"/>
                </a:solidFill>
                <a:latin typeface="Candara" pitchFamily="34" charset="0"/>
              </a:rPr>
              <a:t>So Cain went out from the Lord’s presence and lived in the land of Nod, east of Eden.</a:t>
            </a:r>
          </a:p>
          <a:p>
            <a:pPr marL="0" algn="just">
              <a:buNone/>
            </a:pP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Genesis 4:1-16</a:t>
            </a:r>
            <a:endParaRPr lang="en-GB" sz="4400" b="1" dirty="0" smtClean="0">
              <a:solidFill>
                <a:srgbClr val="FFFFCC"/>
              </a:solidFill>
              <a:latin typeface="Candara" pitchFamily="34" charset="0"/>
            </a:endParaRPr>
          </a:p>
          <a:p>
            <a:pPr marL="0" algn="just">
              <a:buNone/>
            </a:pPr>
            <a:endParaRPr lang="en-GB" sz="4400" b="1"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476672"/>
            <a:ext cx="8229600" cy="3600400"/>
          </a:xfrm>
        </p:spPr>
        <p:txBody>
          <a:bodyPr>
            <a:normAutofit/>
          </a:bodyPr>
          <a:lstStyle/>
          <a:p>
            <a:pPr marL="0" algn="just">
              <a:buNone/>
            </a:pPr>
            <a:r>
              <a:rPr lang="en-GB" sz="4400" b="1" dirty="0" smtClean="0">
                <a:solidFill>
                  <a:srgbClr val="FFFFCC"/>
                </a:solidFill>
                <a:latin typeface="Candara" pitchFamily="34" charset="0"/>
              </a:rPr>
              <a:t>The Spirit Himself testifies with our spirit that we are God’s children. Now if we are children, then we are </a:t>
            </a:r>
            <a:r>
              <a:rPr lang="en-GB" sz="4400" b="1" dirty="0" smtClean="0">
                <a:solidFill>
                  <a:srgbClr val="FFFFCC"/>
                </a:solidFill>
                <a:latin typeface="Candara" pitchFamily="34" charset="0"/>
              </a:rPr>
              <a:t>heirs-</a:t>
            </a:r>
            <a:endParaRPr lang="en-GB" sz="4400" b="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476672"/>
            <a:ext cx="8229600" cy="3600400"/>
          </a:xfrm>
        </p:spPr>
        <p:txBody>
          <a:bodyPr>
            <a:normAutofit/>
          </a:bodyPr>
          <a:lstStyle/>
          <a:p>
            <a:pPr marL="0" algn="just">
              <a:buNone/>
            </a:pPr>
            <a:r>
              <a:rPr lang="en-GB" sz="4400" b="1" dirty="0" smtClean="0">
                <a:solidFill>
                  <a:srgbClr val="FFFFCC"/>
                </a:solidFill>
                <a:latin typeface="Candara" pitchFamily="34" charset="0"/>
              </a:rPr>
              <a:t>heirs </a:t>
            </a:r>
            <a:r>
              <a:rPr lang="en-GB" sz="4400" b="1" dirty="0" smtClean="0">
                <a:solidFill>
                  <a:srgbClr val="FFFFCC"/>
                </a:solidFill>
                <a:latin typeface="Candara" pitchFamily="34" charset="0"/>
              </a:rPr>
              <a:t>of God and co-heirs with Christ, if indeed we share in His sufferings in order that we may also share in His glory. </a:t>
            </a:r>
            <a:endParaRPr lang="en-GB" sz="4400" b="1" dirty="0" smtClean="0">
              <a:solidFill>
                <a:srgbClr val="FFFFCC"/>
              </a:solidFill>
              <a:latin typeface="Candara" pitchFamily="34" charset="0"/>
            </a:endParaRP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Romans </a:t>
            </a:r>
            <a:r>
              <a:rPr lang="en-GB" sz="4400" b="1" i="1" dirty="0" smtClean="0">
                <a:solidFill>
                  <a:srgbClr val="FFFFCC"/>
                </a:solidFill>
                <a:latin typeface="Candara" pitchFamily="34" charset="0"/>
              </a:rPr>
              <a:t>8:16-17</a:t>
            </a:r>
          </a:p>
          <a:p>
            <a:pPr marL="0" algn="just">
              <a:buNone/>
            </a:pP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476672"/>
            <a:ext cx="8229600" cy="5544616"/>
          </a:xfrm>
        </p:spPr>
        <p:txBody>
          <a:bodyPr>
            <a:normAutofit/>
          </a:bodyPr>
          <a:lstStyle/>
          <a:p>
            <a:pPr marL="0" algn="just">
              <a:buNone/>
            </a:pPr>
            <a:r>
              <a:rPr lang="en-GB" sz="4400" b="1" dirty="0" smtClean="0">
                <a:solidFill>
                  <a:srgbClr val="FFFFCC"/>
                </a:solidFill>
                <a:latin typeface="Candara" pitchFamily="34" charset="0"/>
              </a:rPr>
              <a:t>When the kindness and love of God our Saviour appeared, He saved us, not because of righteous things we had done, but because of His mercy. </a:t>
            </a: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476672"/>
            <a:ext cx="8229600" cy="5544616"/>
          </a:xfrm>
        </p:spPr>
        <p:txBody>
          <a:bodyPr>
            <a:normAutofit/>
          </a:bodyPr>
          <a:lstStyle/>
          <a:p>
            <a:pPr marL="0" algn="just">
              <a:buNone/>
            </a:pPr>
            <a:r>
              <a:rPr lang="en-GB" sz="4400" b="1" dirty="0" smtClean="0">
                <a:solidFill>
                  <a:srgbClr val="FFFFCC"/>
                </a:solidFill>
                <a:latin typeface="Candara" pitchFamily="34" charset="0"/>
              </a:rPr>
              <a:t>He </a:t>
            </a:r>
            <a:r>
              <a:rPr lang="en-GB" sz="4400" b="1" dirty="0" smtClean="0">
                <a:solidFill>
                  <a:srgbClr val="FFFFCC"/>
                </a:solidFill>
                <a:latin typeface="Candara" pitchFamily="34" charset="0"/>
              </a:rPr>
              <a:t>saved us through the washing of rebirth and renewal by the Holy Spirit, whom He poured out on us generously through Jesus Christ our Saviour, </a:t>
            </a: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544616"/>
          </a:xfrm>
        </p:spPr>
        <p:txBody>
          <a:bodyPr>
            <a:normAutofit/>
          </a:bodyPr>
          <a:lstStyle/>
          <a:p>
            <a:pPr marL="0" algn="just">
              <a:buNone/>
            </a:pPr>
            <a:r>
              <a:rPr lang="en-GB" sz="4300" b="1" dirty="0" smtClean="0">
                <a:solidFill>
                  <a:srgbClr val="FFFFCC"/>
                </a:solidFill>
                <a:latin typeface="Candara" pitchFamily="34" charset="0"/>
              </a:rPr>
              <a:t>Adam made love to his wife Eve, and she became pregnant and gave birth to Cain. She said, “With the help of the Lord I have brought forth a man.” </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92696"/>
            <a:ext cx="8229600" cy="5544616"/>
          </a:xfrm>
        </p:spPr>
        <p:txBody>
          <a:bodyPr>
            <a:normAutofit/>
          </a:bodyPr>
          <a:lstStyle/>
          <a:p>
            <a:pPr marL="0" algn="just">
              <a:buNone/>
            </a:pPr>
            <a:r>
              <a:rPr lang="en-GB" sz="4400" b="1" dirty="0" smtClean="0">
                <a:solidFill>
                  <a:srgbClr val="FFFFCC"/>
                </a:solidFill>
                <a:latin typeface="Candara" pitchFamily="34" charset="0"/>
              </a:rPr>
              <a:t>so </a:t>
            </a:r>
            <a:r>
              <a:rPr lang="en-GB" sz="4400" b="1" dirty="0" smtClean="0">
                <a:solidFill>
                  <a:srgbClr val="FFFFCC"/>
                </a:solidFill>
                <a:latin typeface="Candara" pitchFamily="34" charset="0"/>
              </a:rPr>
              <a:t>that, having been justified by His grace, we might become heirs having the hope of eternal life. </a:t>
            </a:r>
            <a:endParaRPr lang="en-GB" sz="4400" b="1" dirty="0" smtClean="0">
              <a:solidFill>
                <a:srgbClr val="FFFFCC"/>
              </a:solidFill>
              <a:latin typeface="Candara" pitchFamily="34" charset="0"/>
            </a:endParaRP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Titus </a:t>
            </a:r>
            <a:r>
              <a:rPr lang="en-GB" sz="4400" b="1" i="1" dirty="0" smtClean="0">
                <a:solidFill>
                  <a:srgbClr val="FFFFCC"/>
                </a:solidFill>
                <a:latin typeface="Candara" pitchFamily="34" charset="0"/>
              </a:rPr>
              <a:t>3:4-7</a:t>
            </a:r>
          </a:p>
          <a:p>
            <a:pPr marL="0" algn="just">
              <a:buNone/>
            </a:pP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548680"/>
            <a:ext cx="8229600" cy="5256584"/>
          </a:xfrm>
        </p:spPr>
        <p:txBody>
          <a:bodyPr>
            <a:normAutofit/>
          </a:bodyPr>
          <a:lstStyle/>
          <a:p>
            <a:pPr marL="0" algn="just">
              <a:buNone/>
            </a:pPr>
            <a:r>
              <a:rPr lang="en-GB" sz="4400" b="1" dirty="0" smtClean="0">
                <a:solidFill>
                  <a:srgbClr val="FFFFCC"/>
                </a:solidFill>
                <a:latin typeface="Candara" pitchFamily="34" charset="0"/>
              </a:rPr>
              <a:t>Then the Lord said to Cain, “Why are you angry? Why is your face downcast? If you do what is right, will you not be accepted? </a:t>
            </a:r>
            <a:endParaRPr lang="en-GB" sz="4400" b="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548680"/>
            <a:ext cx="8229600" cy="5256584"/>
          </a:xfrm>
        </p:spPr>
        <p:txBody>
          <a:bodyPr>
            <a:normAutofit/>
          </a:bodyPr>
          <a:lstStyle/>
          <a:p>
            <a:pPr marL="0" algn="just">
              <a:buNone/>
            </a:pPr>
            <a:r>
              <a:rPr lang="en-GB" sz="4400" b="1" dirty="0" smtClean="0">
                <a:solidFill>
                  <a:srgbClr val="FFFFCC"/>
                </a:solidFill>
                <a:latin typeface="Candara" pitchFamily="34" charset="0"/>
              </a:rPr>
              <a:t>But </a:t>
            </a:r>
            <a:r>
              <a:rPr lang="en-GB" sz="4400" b="1" dirty="0" smtClean="0">
                <a:solidFill>
                  <a:srgbClr val="FFFFCC"/>
                </a:solidFill>
                <a:latin typeface="Candara" pitchFamily="34" charset="0"/>
              </a:rPr>
              <a:t>if you do not do what is right, sin is crouching at your door; it desires to have you, but you must rule over it.”</a:t>
            </a:r>
          </a:p>
          <a:p>
            <a:pPr marL="0" algn="just">
              <a:buNone/>
            </a:pP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Genesis 4:6-7</a:t>
            </a:r>
            <a:endParaRPr lang="en-GB" sz="4400" b="1" i="1" dirty="0" smtClean="0">
              <a:solidFill>
                <a:srgbClr val="FFFFCC"/>
              </a:solidFill>
              <a:latin typeface="Candara" pitchFamily="34" charset="0"/>
            </a:endParaRPr>
          </a:p>
          <a:p>
            <a:pPr marL="0" algn="just">
              <a:buNone/>
            </a:pPr>
            <a:endParaRPr lang="en-GB" sz="4400" b="1" dirty="0" smtClean="0">
              <a:solidFill>
                <a:srgbClr val="FFFFCC"/>
              </a:solidFill>
              <a:latin typeface="Candara" pitchFamily="34" charset="0"/>
            </a:endParaRPr>
          </a:p>
          <a:p>
            <a:pPr marL="0" algn="just">
              <a:buNone/>
            </a:pPr>
            <a:endParaRPr lang="en-GB" sz="4400" b="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184576"/>
          </a:xfrm>
        </p:spPr>
        <p:txBody>
          <a:bodyPr>
            <a:normAutofit/>
          </a:bodyPr>
          <a:lstStyle/>
          <a:p>
            <a:pPr marL="0" algn="just">
              <a:buNone/>
            </a:pPr>
            <a:r>
              <a:rPr lang="en-GB" sz="4400" b="1" dirty="0" smtClean="0">
                <a:solidFill>
                  <a:srgbClr val="FFFFCC"/>
                </a:solidFill>
                <a:latin typeface="Candara" pitchFamily="34" charset="0"/>
              </a:rPr>
              <a:t>Do not be like Cain, who belonged to the evil one and murdered his brother. And why did he murder him? Because his own actions were evil and his brother’s were righteous. </a:t>
            </a:r>
            <a:endParaRPr lang="en-GB" sz="4400" b="1" dirty="0" smtClean="0">
              <a:solidFill>
                <a:srgbClr val="FFFFCC"/>
              </a:solidFill>
              <a:latin typeface="Candara" pitchFamily="34" charset="0"/>
            </a:endParaRP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1 </a:t>
            </a:r>
            <a:r>
              <a:rPr lang="en-GB" sz="4400" b="1" i="1" dirty="0" smtClean="0">
                <a:solidFill>
                  <a:srgbClr val="FFFFCC"/>
                </a:solidFill>
                <a:latin typeface="Candara" pitchFamily="34" charset="0"/>
              </a:rPr>
              <a:t>John 3:12</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184576"/>
          </a:xfrm>
        </p:spPr>
        <p:txBody>
          <a:bodyPr>
            <a:normAutofit lnSpcReduction="10000"/>
          </a:bodyPr>
          <a:lstStyle/>
          <a:p>
            <a:pPr marL="0" algn="just">
              <a:buNone/>
            </a:pPr>
            <a:r>
              <a:rPr lang="en-GB" sz="4400" b="1" dirty="0" smtClean="0">
                <a:solidFill>
                  <a:srgbClr val="FFFFCC"/>
                </a:solidFill>
                <a:latin typeface="Candara" pitchFamily="34" charset="0"/>
              </a:rPr>
              <a:t>By faith Abel brought God a better offering than Cain did. By faith he was commended as righteous when God spoke well of his offerings. And by faith Abel still speaks, even though he is dead. </a:t>
            </a:r>
            <a:endParaRPr lang="en-GB" sz="4400" b="1" dirty="0" smtClean="0">
              <a:solidFill>
                <a:srgbClr val="FFFFCC"/>
              </a:solidFill>
              <a:latin typeface="Candara" pitchFamily="34" charset="0"/>
            </a:endParaRP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Hebrews </a:t>
            </a:r>
            <a:r>
              <a:rPr lang="en-GB" sz="4400" b="1" i="1" dirty="0" smtClean="0">
                <a:solidFill>
                  <a:srgbClr val="FFFFCC"/>
                </a:solidFill>
                <a:latin typeface="Candara" pitchFamily="34" charset="0"/>
              </a:rPr>
              <a:t>11:4</a:t>
            </a:r>
          </a:p>
          <a:p>
            <a:pPr marL="0" algn="just">
              <a:buNone/>
            </a:pP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184576"/>
          </a:xfrm>
        </p:spPr>
        <p:txBody>
          <a:bodyPr>
            <a:normAutofit/>
          </a:bodyPr>
          <a:lstStyle/>
          <a:p>
            <a:pPr marL="0" algn="just">
              <a:buNone/>
            </a:pPr>
            <a:r>
              <a:rPr lang="en-GB" sz="4400" b="1" dirty="0" smtClean="0">
                <a:solidFill>
                  <a:srgbClr val="FFFFCC"/>
                </a:solidFill>
                <a:latin typeface="Candara" pitchFamily="34" charset="0"/>
              </a:rPr>
              <a:t>If you do what is right, will you not be accepted? But if you do not do what is right, sin is crouching at your door; it desires to have you, but you must rule over it.</a:t>
            </a: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Genesis 4:7</a:t>
            </a:r>
            <a:endParaRPr lang="en-GB" sz="4400" b="1" i="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544616"/>
          </a:xfrm>
        </p:spPr>
        <p:txBody>
          <a:bodyPr>
            <a:normAutofit/>
          </a:bodyPr>
          <a:lstStyle/>
          <a:p>
            <a:pPr marL="0" algn="just">
              <a:buNone/>
            </a:pPr>
            <a:r>
              <a:rPr lang="en-GB" sz="4300" b="1" dirty="0" smtClean="0">
                <a:solidFill>
                  <a:srgbClr val="FFFFCC"/>
                </a:solidFill>
                <a:latin typeface="Candara" pitchFamily="34" charset="0"/>
              </a:rPr>
              <a:t>Later </a:t>
            </a:r>
            <a:r>
              <a:rPr lang="en-GB" sz="4300" b="1" dirty="0" smtClean="0">
                <a:solidFill>
                  <a:srgbClr val="FFFFCC"/>
                </a:solidFill>
                <a:latin typeface="Candara" pitchFamily="34" charset="0"/>
              </a:rPr>
              <a:t>she gave birth to his brother Abel. Now Abel kept flocks, and Cain worked the soil. </a:t>
            </a:r>
            <a:r>
              <a:rPr lang="en-GB" sz="4300" b="1" dirty="0" smtClean="0">
                <a:solidFill>
                  <a:srgbClr val="FFFFCC"/>
                </a:solidFill>
                <a:latin typeface="Candara" pitchFamily="34" charset="0"/>
              </a:rPr>
              <a:t>In </a:t>
            </a:r>
            <a:r>
              <a:rPr lang="en-GB" sz="4300" b="1" dirty="0" smtClean="0">
                <a:solidFill>
                  <a:srgbClr val="FFFFCC"/>
                </a:solidFill>
                <a:latin typeface="Candara" pitchFamily="34" charset="0"/>
              </a:rPr>
              <a:t>the course of time Cain brought some of the fruits of the soil as an offering to the Lord.</a:t>
            </a:r>
            <a:endParaRPr lang="en-GB" sz="43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20688"/>
            <a:ext cx="8229600" cy="5184576"/>
          </a:xfrm>
        </p:spPr>
        <p:txBody>
          <a:bodyPr>
            <a:normAutofit/>
          </a:bodyPr>
          <a:lstStyle/>
          <a:p>
            <a:pPr marL="0" algn="just">
              <a:buNone/>
            </a:pPr>
            <a:r>
              <a:rPr lang="en-GB" sz="4400" b="1" dirty="0" smtClean="0">
                <a:solidFill>
                  <a:srgbClr val="FFFFCC"/>
                </a:solidFill>
                <a:latin typeface="Candara" pitchFamily="34" charset="0"/>
              </a:rPr>
              <a:t>God’s concern for the innocent is matched only by His care for the sinner. </a:t>
            </a:r>
            <a:endParaRPr lang="en-GB" sz="4400" b="1" dirty="0" smtClean="0">
              <a:solidFill>
                <a:srgbClr val="FFFFCC"/>
              </a:solidFill>
              <a:latin typeface="Candara" pitchFamily="34" charset="0"/>
            </a:endParaRP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Derek </a:t>
            </a:r>
            <a:r>
              <a:rPr lang="en-GB" sz="4400" b="1" i="1" dirty="0" smtClean="0">
                <a:solidFill>
                  <a:srgbClr val="FFFFCC"/>
                </a:solidFill>
                <a:latin typeface="Candara" pitchFamily="34" charset="0"/>
              </a:rPr>
              <a:t>Kidner</a:t>
            </a:r>
          </a:p>
          <a:p>
            <a:pPr marL="0" algn="just">
              <a:buNone/>
            </a:pP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548680"/>
            <a:ext cx="8229600" cy="5544616"/>
          </a:xfrm>
        </p:spPr>
        <p:txBody>
          <a:bodyPr>
            <a:normAutofit/>
          </a:bodyPr>
          <a:lstStyle/>
          <a:p>
            <a:pPr marL="0" algn="just">
              <a:buNone/>
            </a:pPr>
            <a:r>
              <a:rPr lang="en-GB" sz="4400" b="1" dirty="0" smtClean="0">
                <a:solidFill>
                  <a:srgbClr val="FFFFCC"/>
                </a:solidFill>
                <a:latin typeface="Candara" pitchFamily="34" charset="0"/>
              </a:rPr>
              <a:t>And Abel also brought an offering—fat portions from some of the firstborn of his flock. </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544616"/>
          </a:xfrm>
        </p:spPr>
        <p:txBody>
          <a:bodyPr>
            <a:normAutofit/>
          </a:bodyPr>
          <a:lstStyle/>
          <a:p>
            <a:pPr marL="0" algn="just">
              <a:buNone/>
            </a:pPr>
            <a:r>
              <a:rPr lang="en-GB" sz="4400" b="1" dirty="0" smtClean="0">
                <a:solidFill>
                  <a:srgbClr val="FFFFCC"/>
                </a:solidFill>
                <a:latin typeface="Candara" pitchFamily="34" charset="0"/>
              </a:rPr>
              <a:t>The</a:t>
            </a:r>
            <a:r>
              <a:rPr lang="en-GB" sz="4400" b="1" dirty="0" smtClean="0">
                <a:solidFill>
                  <a:srgbClr val="FFFFCC"/>
                </a:solidFill>
                <a:latin typeface="Candara" pitchFamily="34" charset="0"/>
              </a:rPr>
              <a:t> Lord looked with </a:t>
            </a:r>
            <a:r>
              <a:rPr lang="en-GB" sz="4400" b="1" dirty="0" smtClean="0">
                <a:solidFill>
                  <a:srgbClr val="FFFFCC"/>
                </a:solidFill>
                <a:latin typeface="Candara" pitchFamily="34" charset="0"/>
              </a:rPr>
              <a:t>favour </a:t>
            </a:r>
            <a:r>
              <a:rPr lang="en-GB" sz="4400" b="1" dirty="0" smtClean="0">
                <a:solidFill>
                  <a:srgbClr val="FFFFCC"/>
                </a:solidFill>
                <a:latin typeface="Candara" pitchFamily="34" charset="0"/>
              </a:rPr>
              <a:t>on Abel and his offering, but on Cain and his offering he did not look with </a:t>
            </a:r>
            <a:r>
              <a:rPr lang="en-GB" sz="4400" b="1" dirty="0" smtClean="0">
                <a:solidFill>
                  <a:srgbClr val="FFFFCC"/>
                </a:solidFill>
                <a:latin typeface="Candara" pitchFamily="34" charset="0"/>
              </a:rPr>
              <a:t>favour</a:t>
            </a:r>
            <a:r>
              <a:rPr lang="en-GB" sz="4400" b="1" dirty="0" smtClean="0">
                <a:solidFill>
                  <a:srgbClr val="FFFFCC"/>
                </a:solidFill>
                <a:latin typeface="Candara" pitchFamily="34" charset="0"/>
              </a:rPr>
              <a:t>. So Cain was very angry, and his face was downcast.</a:t>
            </a:r>
          </a:p>
          <a:p>
            <a:pPr marL="0" algn="just">
              <a:buNone/>
            </a:pP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20688"/>
            <a:ext cx="8229600" cy="4392488"/>
          </a:xfrm>
        </p:spPr>
        <p:txBody>
          <a:bodyPr>
            <a:normAutofit/>
          </a:bodyPr>
          <a:lstStyle/>
          <a:p>
            <a:pPr marL="0" algn="just">
              <a:buNone/>
            </a:pPr>
            <a:r>
              <a:rPr lang="en-GB" sz="4400" b="1" dirty="0" smtClean="0">
                <a:solidFill>
                  <a:srgbClr val="FFFFCC"/>
                </a:solidFill>
                <a:latin typeface="Candara" pitchFamily="34" charset="0"/>
              </a:rPr>
              <a:t>Then the Lord said to Cain, “Why are you angry? Why is your face downcast? If you do what is right, will you not be accepted? </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20688"/>
            <a:ext cx="8229600" cy="4392488"/>
          </a:xfrm>
        </p:spPr>
        <p:txBody>
          <a:bodyPr>
            <a:normAutofit/>
          </a:bodyPr>
          <a:lstStyle/>
          <a:p>
            <a:pPr marL="0" algn="just">
              <a:buNone/>
            </a:pPr>
            <a:r>
              <a:rPr lang="en-GB" sz="4400" b="1" dirty="0" smtClean="0">
                <a:solidFill>
                  <a:srgbClr val="FFFFCC"/>
                </a:solidFill>
                <a:latin typeface="Candara" pitchFamily="34" charset="0"/>
              </a:rPr>
              <a:t>But </a:t>
            </a:r>
            <a:r>
              <a:rPr lang="en-GB" sz="4400" b="1" dirty="0" smtClean="0">
                <a:solidFill>
                  <a:srgbClr val="FFFFCC"/>
                </a:solidFill>
                <a:latin typeface="Candara" pitchFamily="34" charset="0"/>
              </a:rPr>
              <a:t>if you do not do what is right, sin is crouching at your door; it desires to have you, but you must rule over it.”</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476672"/>
            <a:ext cx="8229600" cy="4104456"/>
          </a:xfrm>
        </p:spPr>
        <p:txBody>
          <a:bodyPr>
            <a:normAutofit/>
          </a:bodyPr>
          <a:lstStyle/>
          <a:p>
            <a:pPr marL="0" algn="just">
              <a:buNone/>
            </a:pPr>
            <a:r>
              <a:rPr lang="en-GB" sz="4400" b="1" dirty="0" smtClean="0">
                <a:solidFill>
                  <a:srgbClr val="FFFFCC"/>
                </a:solidFill>
                <a:latin typeface="Candara" pitchFamily="34" charset="0"/>
              </a:rPr>
              <a:t>Now Cain said to his brother Abel, “Let’s go out to the field.” While they were in the field, Cain attacked his brother Abel and killed </a:t>
            </a:r>
            <a:r>
              <a:rPr lang="en-GB" sz="4400" b="1" dirty="0" smtClean="0">
                <a:solidFill>
                  <a:srgbClr val="FFFFCC"/>
                </a:solidFill>
                <a:latin typeface="Candara" pitchFamily="34" charset="0"/>
              </a:rPr>
              <a:t>him. </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332656"/>
            <a:ext cx="8229600" cy="4104456"/>
          </a:xfrm>
        </p:spPr>
        <p:txBody>
          <a:bodyPr>
            <a:normAutofit lnSpcReduction="10000"/>
          </a:bodyPr>
          <a:lstStyle/>
          <a:p>
            <a:pPr marL="0" algn="just">
              <a:buNone/>
            </a:pPr>
            <a:r>
              <a:rPr lang="en-GB" sz="4400" b="1" dirty="0" smtClean="0">
                <a:solidFill>
                  <a:srgbClr val="FFFFCC"/>
                </a:solidFill>
                <a:latin typeface="Candara" pitchFamily="34" charset="0"/>
              </a:rPr>
              <a:t>Then </a:t>
            </a:r>
            <a:r>
              <a:rPr lang="en-GB" sz="4400" b="1" dirty="0" smtClean="0">
                <a:solidFill>
                  <a:srgbClr val="FFFFCC"/>
                </a:solidFill>
                <a:latin typeface="Candara" pitchFamily="34" charset="0"/>
              </a:rPr>
              <a:t>the Lord said to Cain, “Where is your brother Abel?” “I don’t know,” he replied. “Am I my brother’s keeper</a:t>
            </a:r>
            <a:r>
              <a:rPr lang="en-GB" sz="4400" b="1" dirty="0" smtClean="0">
                <a:solidFill>
                  <a:srgbClr val="FFFFCC"/>
                </a:solidFill>
                <a:latin typeface="Candara" pitchFamily="34" charset="0"/>
              </a:rPr>
              <a:t>?” The</a:t>
            </a:r>
            <a:r>
              <a:rPr lang="en-GB" sz="4400" b="1" dirty="0" smtClean="0">
                <a:solidFill>
                  <a:srgbClr val="FFFFCC"/>
                </a:solidFill>
                <a:latin typeface="Candara" pitchFamily="34" charset="0"/>
              </a:rPr>
              <a:t> Lord said, “What have you done? </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1251</TotalTime>
  <Words>410</Words>
  <Application>Microsoft Office PowerPoint</Application>
  <PresentationFormat>On-screen Show (4:3)</PresentationFormat>
  <Paragraphs>37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David Gilmour</cp:lastModifiedBy>
  <cp:revision>8</cp:revision>
  <dcterms:created xsi:type="dcterms:W3CDTF">2018-09-14T15:37:50Z</dcterms:created>
  <dcterms:modified xsi:type="dcterms:W3CDTF">2018-10-16T16:53:32Z</dcterms:modified>
</cp:coreProperties>
</file>