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94" r:id="rId5"/>
    <p:sldId id="272" r:id="rId6"/>
    <p:sldId id="296" r:id="rId7"/>
    <p:sldId id="295" r:id="rId8"/>
    <p:sldId id="297" r:id="rId9"/>
    <p:sldId id="300" r:id="rId10"/>
    <p:sldId id="301" r:id="rId11"/>
    <p:sldId id="302" r:id="rId12"/>
    <p:sldId id="303" r:id="rId13"/>
    <p:sldId id="304" r:id="rId14"/>
    <p:sldId id="309" r:id="rId15"/>
    <p:sldId id="307" r:id="rId16"/>
    <p:sldId id="305" r:id="rId17"/>
    <p:sldId id="306" r:id="rId18"/>
    <p:sldId id="308" r:id="rId19"/>
    <p:sldId id="310" r:id="rId20"/>
    <p:sldId id="311" r:id="rId21"/>
    <p:sldId id="313" r:id="rId22"/>
    <p:sldId id="312" r:id="rId23"/>
    <p:sldId id="314" r:id="rId24"/>
    <p:sldId id="315" r:id="rId25"/>
    <p:sldId id="316" r:id="rId26"/>
    <p:sldId id="317" r:id="rId27"/>
    <p:sldId id="318" r:id="rId28"/>
    <p:sldId id="319" r:id="rId29"/>
    <p:sldId id="32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087B70-2350-4409-9382-EB16D4DB130F}"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087B70-2350-4409-9382-EB16D4DB130F}"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087B70-2350-4409-9382-EB16D4DB130F}"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087B70-2350-4409-9382-EB16D4DB130F}"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87B70-2350-4409-9382-EB16D4DB130F}" type="datetimeFigureOut">
              <a:rPr lang="en-GB" smtClean="0"/>
              <a:t>23/03/2019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087B70-2350-4409-9382-EB16D4DB130F}" type="datetimeFigureOut">
              <a:rPr lang="en-GB" smtClean="0"/>
              <a:t>23/03/2019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087B70-2350-4409-9382-EB16D4DB130F}" type="datetimeFigureOut">
              <a:rPr lang="en-GB" smtClean="0"/>
              <a:t>23/03/2019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087B70-2350-4409-9382-EB16D4DB130F}" type="datetimeFigureOut">
              <a:rPr lang="en-GB" smtClean="0"/>
              <a:t>23/03/2019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87B70-2350-4409-9382-EB16D4DB130F}" type="datetimeFigureOut">
              <a:rPr lang="en-GB" smtClean="0"/>
              <a:t>23/03/2019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87B70-2350-4409-9382-EB16D4DB130F}" type="datetimeFigureOut">
              <a:rPr lang="en-GB" smtClean="0"/>
              <a:t>23/03/2019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87B70-2350-4409-9382-EB16D4DB130F}" type="datetimeFigureOut">
              <a:rPr lang="en-GB" smtClean="0"/>
              <a:t>23/03/2019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4EFBA8-2193-493D-B0D8-500B96CD95B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87B70-2350-4409-9382-EB16D4DB130F}" type="datetimeFigureOut">
              <a:rPr lang="en-GB" smtClean="0"/>
              <a:t>23/03/2019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EFBA8-2193-493D-B0D8-500B96CD95B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179512" y="1484784"/>
            <a:ext cx="3505767" cy="3600986"/>
          </a:xfrm>
          <a:prstGeom prst="rect">
            <a:avLst/>
          </a:prstGeom>
        </p:spPr>
      </p:pic>
      <p:sp>
        <p:nvSpPr>
          <p:cNvPr id="5" name="TextBox 4"/>
          <p:cNvSpPr txBox="1"/>
          <p:nvPr/>
        </p:nvSpPr>
        <p:spPr>
          <a:xfrm>
            <a:off x="3709650" y="1484784"/>
            <a:ext cx="5038814" cy="3600986"/>
          </a:xfrm>
          <a:prstGeom prst="rect">
            <a:avLst/>
          </a:prstGeom>
          <a:noFill/>
        </p:spPr>
        <p:txBody>
          <a:bodyPr wrap="square" rtlCol="0">
            <a:spAutoFit/>
          </a:bodyPr>
          <a:lstStyle/>
          <a:p>
            <a:r>
              <a:rPr lang="en-GB" sz="7600" b="1" dirty="0" smtClean="0">
                <a:solidFill>
                  <a:srgbClr val="606060"/>
                </a:solidFill>
                <a:latin typeface="Candara" pitchFamily="34" charset="0"/>
              </a:rPr>
              <a:t>Community</a:t>
            </a:r>
          </a:p>
          <a:p>
            <a:r>
              <a:rPr lang="en-GB" sz="7600" b="1" dirty="0" smtClean="0">
                <a:solidFill>
                  <a:srgbClr val="92D050"/>
                </a:solidFill>
                <a:latin typeface="Candara" pitchFamily="34" charset="0"/>
              </a:rPr>
              <a:t>Bible</a:t>
            </a:r>
          </a:p>
          <a:p>
            <a:r>
              <a:rPr lang="en-GB" sz="7600" b="1" dirty="0" smtClean="0">
                <a:solidFill>
                  <a:srgbClr val="606060"/>
                </a:solidFill>
                <a:latin typeface="Candara" pitchFamily="34" charset="0"/>
              </a:rPr>
              <a:t>Experience</a:t>
            </a:r>
            <a:endParaRPr lang="en-GB" sz="7600" b="1" dirty="0">
              <a:solidFill>
                <a:srgbClr val="606060"/>
              </a:solidFill>
              <a:latin typeface="Candar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3098121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2" name="Picture 1"/>
          <p:cNvPicPr>
            <a:picLocks noChangeAspect="1"/>
          </p:cNvPicPr>
          <p:nvPr/>
        </p:nvPicPr>
        <p:blipFill>
          <a:blip r:embed="rId3"/>
          <a:stretch>
            <a:fillRect/>
          </a:stretch>
        </p:blipFill>
        <p:spPr>
          <a:xfrm>
            <a:off x="1619672" y="476672"/>
            <a:ext cx="5040560" cy="6008347"/>
          </a:xfrm>
          <a:prstGeom prst="rect">
            <a:avLst/>
          </a:prstGeom>
        </p:spPr>
      </p:pic>
    </p:spTree>
    <p:extLst>
      <p:ext uri="{BB962C8B-B14F-4D97-AF65-F5344CB8AC3E}">
        <p14:creationId xmlns:p14="http://schemas.microsoft.com/office/powerpoint/2010/main" val="3922012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2451435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3" name="Picture 2"/>
          <p:cNvPicPr>
            <a:picLocks noChangeAspect="1"/>
          </p:cNvPicPr>
          <p:nvPr/>
        </p:nvPicPr>
        <p:blipFill>
          <a:blip r:embed="rId3"/>
          <a:stretch>
            <a:fillRect/>
          </a:stretch>
        </p:blipFill>
        <p:spPr>
          <a:xfrm>
            <a:off x="2555776" y="-79753"/>
            <a:ext cx="3888432" cy="6766881"/>
          </a:xfrm>
          <a:prstGeom prst="rect">
            <a:avLst/>
          </a:prstGeom>
        </p:spPr>
      </p:pic>
    </p:spTree>
    <p:extLst>
      <p:ext uri="{BB962C8B-B14F-4D97-AF65-F5344CB8AC3E}">
        <p14:creationId xmlns:p14="http://schemas.microsoft.com/office/powerpoint/2010/main" val="2275072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2866650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23528" y="327209"/>
            <a:ext cx="8424936" cy="5394490"/>
          </a:xfrm>
          <a:prstGeom prst="rect">
            <a:avLst/>
          </a:prstGeom>
        </p:spPr>
        <p:txBody>
          <a:bodyPr wrap="square">
            <a:spAutoFit/>
          </a:bodyPr>
          <a:lstStyle/>
          <a:p>
            <a:pPr lvl="0" algn="just">
              <a:lnSpc>
                <a:spcPct val="107000"/>
              </a:lnSpc>
              <a:spcAft>
                <a:spcPts val="800"/>
              </a:spcAft>
            </a:pPr>
            <a:r>
              <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“above all…the church must be for the world what Jesus was for Israel, it is vital that we in the church should come where there is real pain and dehumanization caused </a:t>
            </a: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by </a:t>
            </a:r>
            <a:r>
              <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the worship of </a:t>
            </a: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Aphrodite…”</a:t>
            </a:r>
            <a:endParaRPr lang="en-GB" sz="4600" b="1" dirty="0">
              <a:solidFill>
                <a:srgbClr val="606060"/>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392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23528" y="1196752"/>
            <a:ext cx="8424936" cy="3879588"/>
          </a:xfrm>
          <a:prstGeom prst="rect">
            <a:avLst/>
          </a:prstGeom>
        </p:spPr>
        <p:txBody>
          <a:bodyPr wrap="square">
            <a:spAutoFit/>
          </a:bodyPr>
          <a:lstStyle/>
          <a:p>
            <a:pPr lvl="0" algn="just">
              <a:lnSpc>
                <a:spcPct val="107000"/>
              </a:lnSpc>
              <a:spcAft>
                <a:spcPts val="800"/>
              </a:spcAft>
            </a:pP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“…and </a:t>
            </a:r>
            <a:r>
              <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be prepared to stand alongside those who are hurt, approaching them where they are, not there we want them to be</a:t>
            </a: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a:t>
            </a:r>
            <a:endParaRPr lang="en-GB" sz="4600" b="1" dirty="0">
              <a:solidFill>
                <a:srgbClr val="606060"/>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4203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95536" y="951163"/>
            <a:ext cx="8424936" cy="4603440"/>
          </a:xfrm>
          <a:prstGeom prst="rect">
            <a:avLst/>
          </a:prstGeom>
        </p:spPr>
        <p:txBody>
          <a:bodyPr wrap="square">
            <a:spAutoFit/>
          </a:bodyPr>
          <a:lstStyle/>
          <a:p>
            <a:pPr lvl="0" algn="just">
              <a:lnSpc>
                <a:spcPct val="107000"/>
              </a:lnSpc>
              <a:spcAft>
                <a:spcPts val="800"/>
              </a:spcAft>
            </a:pP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“This </a:t>
            </a:r>
            <a:r>
              <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will undoubtedly mean that Christians will find themselves, as Jesus found himself, at risk morally and physically. But let there be no </a:t>
            </a: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mistake”</a:t>
            </a:r>
            <a:endParaRPr lang="en-GB" sz="4600" b="1" dirty="0">
              <a:solidFill>
                <a:srgbClr val="606060"/>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880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23528" y="188640"/>
            <a:ext cx="8424936" cy="6254533"/>
          </a:xfrm>
          <a:prstGeom prst="rect">
            <a:avLst/>
          </a:prstGeom>
        </p:spPr>
        <p:txBody>
          <a:bodyPr wrap="square">
            <a:spAutoFit/>
          </a:bodyPr>
          <a:lstStyle/>
          <a:p>
            <a:pPr lvl="0" algn="just">
              <a:lnSpc>
                <a:spcPct val="107000"/>
              </a:lnSpc>
              <a:spcAft>
                <a:spcPts val="800"/>
              </a:spcAft>
            </a:pP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“Jesus </a:t>
            </a:r>
            <a:r>
              <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did not shout platitudes at Israel from a safe distance. He identified with her plight, even though it cost him his life. The church must find appropriate ways of doing the same thing in the modern </a:t>
            </a: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world.” </a:t>
            </a:r>
            <a:endPar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n-GB" sz="40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a:t>
            </a:r>
            <a:r>
              <a:rPr lang="en-GB" sz="40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Tom Wright)</a:t>
            </a:r>
            <a:endParaRPr lang="en-GB" sz="4000" b="1" dirty="0">
              <a:solidFill>
                <a:srgbClr val="606060"/>
              </a:solidFill>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999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2910323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3" name="Picture 2"/>
          <p:cNvPicPr>
            <a:picLocks noChangeAspect="1"/>
          </p:cNvPicPr>
          <p:nvPr/>
        </p:nvPicPr>
        <p:blipFill>
          <a:blip r:embed="rId3"/>
          <a:stretch>
            <a:fillRect/>
          </a:stretch>
        </p:blipFill>
        <p:spPr>
          <a:xfrm>
            <a:off x="755576" y="260648"/>
            <a:ext cx="5976664" cy="64193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23528" y="188640"/>
            <a:ext cx="8424936" cy="4603440"/>
          </a:xfrm>
          <a:prstGeom prst="rect">
            <a:avLst/>
          </a:prstGeom>
        </p:spPr>
        <p:txBody>
          <a:bodyPr wrap="square">
            <a:spAutoFit/>
          </a:bodyPr>
          <a:lstStyle/>
          <a:p>
            <a:pPr lvl="0" algn="just">
              <a:lnSpc>
                <a:spcPct val="107000"/>
              </a:lnSpc>
              <a:spcAft>
                <a:spcPts val="800"/>
              </a:spcAft>
            </a:pP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“But their idols are silver and gold, made by human hands. They have mouths, but cannot speak, eyes, but cannot see. They have ears, but cannot hear,</a:t>
            </a:r>
            <a:r>
              <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 noses, but cannot smell</a:t>
            </a: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8245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23528" y="188640"/>
            <a:ext cx="8424936" cy="6258316"/>
          </a:xfrm>
          <a:prstGeom prst="rect">
            <a:avLst/>
          </a:prstGeom>
        </p:spPr>
        <p:txBody>
          <a:bodyPr wrap="square">
            <a:spAutoFit/>
          </a:bodyPr>
          <a:lstStyle/>
          <a:p>
            <a:pPr lvl="0" algn="just">
              <a:lnSpc>
                <a:spcPct val="107000"/>
              </a:lnSpc>
              <a:spcAft>
                <a:spcPts val="800"/>
              </a:spcAft>
            </a:pP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“They have hands, but cannot feel, feet, but cannot walk, nor can they utter a sound with their throats. Those who make them will be like them, and so will all who trust in them.”</a:t>
            </a:r>
          </a:p>
          <a:p>
            <a:pPr lvl="0" algn="just">
              <a:lnSpc>
                <a:spcPct val="107000"/>
              </a:lnSpc>
              <a:spcAft>
                <a:spcPts val="800"/>
              </a:spcAft>
            </a:pPr>
            <a:endPar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0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Psalm </a:t>
            </a:r>
            <a:r>
              <a:rPr lang="en-GB" sz="40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115:4-8</a:t>
            </a:r>
            <a:endPar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023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3741880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432192" y="1124744"/>
            <a:ext cx="8424936" cy="3845989"/>
          </a:xfrm>
          <a:prstGeom prst="rect">
            <a:avLst/>
          </a:prstGeom>
        </p:spPr>
        <p:txBody>
          <a:bodyPr wrap="square">
            <a:spAutoFit/>
          </a:bodyPr>
          <a:lstStyle/>
          <a:p>
            <a:pPr lvl="0" algn="just">
              <a:lnSpc>
                <a:spcPct val="107000"/>
              </a:lnSpc>
              <a:spcAft>
                <a:spcPts val="800"/>
              </a:spcAft>
            </a:pP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a:t>
            </a:r>
            <a:r>
              <a:rPr lang="en-GB" sz="4600" b="1" dirty="0" smtClean="0">
                <a:solidFill>
                  <a:srgbClr val="606060"/>
                </a:solidFill>
                <a:latin typeface="Candara" panose="020E0502030303020204" pitchFamily="34" charset="0"/>
              </a:rPr>
              <a:t>Everything </a:t>
            </a:r>
            <a:r>
              <a:rPr lang="en-GB" sz="4600" b="1" dirty="0">
                <a:solidFill>
                  <a:srgbClr val="606060"/>
                </a:solidFill>
                <a:latin typeface="Candara" panose="020E0502030303020204" pitchFamily="34" charset="0"/>
              </a:rPr>
              <a:t>that collective human rebellion could become; everything that the radical wickedness of the world could produce</a:t>
            </a:r>
            <a:r>
              <a:rPr lang="en-GB" sz="4600" b="1" dirty="0" smtClean="0">
                <a:solidFill>
                  <a:srgbClr val="606060"/>
                </a:solidFill>
                <a:latin typeface="Candara" panose="020E0502030303020204" pitchFamily="34" charset="0"/>
              </a:rPr>
              <a:t>;”</a:t>
            </a:r>
            <a:endPar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91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192766" y="1196752"/>
            <a:ext cx="8712968" cy="3879588"/>
          </a:xfrm>
          <a:prstGeom prst="rect">
            <a:avLst/>
          </a:prstGeom>
        </p:spPr>
        <p:txBody>
          <a:bodyPr wrap="square">
            <a:spAutoFit/>
          </a:bodyPr>
          <a:lstStyle/>
          <a:p>
            <a:pPr lvl="0" algn="just">
              <a:lnSpc>
                <a:spcPct val="107000"/>
              </a:lnSpc>
              <a:spcAft>
                <a:spcPts val="800"/>
              </a:spcAft>
            </a:pP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a:t>
            </a:r>
            <a:r>
              <a:rPr lang="en-GB" sz="4600" b="1" dirty="0" smtClean="0">
                <a:solidFill>
                  <a:srgbClr val="606060"/>
                </a:solidFill>
                <a:latin typeface="Candara" panose="020E0502030303020204" pitchFamily="34" charset="0"/>
              </a:rPr>
              <a:t>everything </a:t>
            </a:r>
            <a:r>
              <a:rPr lang="en-GB" sz="4600" b="1" dirty="0">
                <a:solidFill>
                  <a:srgbClr val="606060"/>
                </a:solidFill>
                <a:latin typeface="Candara" panose="020E0502030303020204" pitchFamily="34" charset="0"/>
              </a:rPr>
              <a:t>that evil powers beyond the range of human </a:t>
            </a:r>
            <a:r>
              <a:rPr lang="en-GB" sz="4600" b="1" dirty="0" smtClean="0">
                <a:solidFill>
                  <a:srgbClr val="606060"/>
                </a:solidFill>
                <a:latin typeface="Candara" panose="020E0502030303020204" pitchFamily="34" charset="0"/>
              </a:rPr>
              <a:t>comprehension could </a:t>
            </a:r>
            <a:r>
              <a:rPr lang="en-GB" sz="4600" b="1" dirty="0">
                <a:solidFill>
                  <a:srgbClr val="606060"/>
                </a:solidFill>
                <a:latin typeface="Candara" panose="020E0502030303020204" pitchFamily="34" charset="0"/>
              </a:rPr>
              <a:t>accomplish; all of that was heaped on to Jesus</a:t>
            </a:r>
            <a:r>
              <a:rPr lang="en-GB" sz="4600" b="1" dirty="0" smtClean="0">
                <a:solidFill>
                  <a:srgbClr val="606060"/>
                </a:solidFill>
                <a:latin typeface="Candara" panose="020E0502030303020204" pitchFamily="34" charset="0"/>
              </a:rPr>
              <a:t>.” </a:t>
            </a:r>
            <a:endPar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7291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23528" y="764704"/>
            <a:ext cx="8424936" cy="5471626"/>
          </a:xfrm>
          <a:prstGeom prst="rect">
            <a:avLst/>
          </a:prstGeom>
        </p:spPr>
        <p:txBody>
          <a:bodyPr wrap="square">
            <a:spAutoFit/>
          </a:bodyPr>
          <a:lstStyle/>
          <a:p>
            <a:pPr lvl="0" algn="just">
              <a:lnSpc>
                <a:spcPct val="107000"/>
              </a:lnSpc>
              <a:spcAft>
                <a:spcPts val="800"/>
              </a:spcAft>
            </a:pPr>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a:t>
            </a:r>
            <a:r>
              <a:rPr lang="en-GB" sz="4600" b="1" dirty="0" smtClean="0">
                <a:solidFill>
                  <a:srgbClr val="606060"/>
                </a:solidFill>
                <a:latin typeface="Candara" panose="020E0502030303020204" pitchFamily="34" charset="0"/>
              </a:rPr>
              <a:t>And </a:t>
            </a:r>
            <a:r>
              <a:rPr lang="en-GB" sz="4600" b="1" dirty="0">
                <a:solidFill>
                  <a:srgbClr val="606060"/>
                </a:solidFill>
                <a:latin typeface="Candara" panose="020E0502030303020204" pitchFamily="34" charset="0"/>
              </a:rPr>
              <a:t>the cross itself, symbol as it is of the worst that paganism can and did do, became also the symbol of the divine victory over that paganism.” </a:t>
            </a:r>
            <a:endParaRPr lang="en-GB" sz="4600" b="1" dirty="0" smtClean="0">
              <a:solidFill>
                <a:srgbClr val="606060"/>
              </a:solidFill>
              <a:latin typeface="Candara" panose="020E0502030303020204" pitchFamily="34" charset="0"/>
            </a:endParaRPr>
          </a:p>
          <a:p>
            <a:pPr lvl="0" algn="just">
              <a:lnSpc>
                <a:spcPct val="107000"/>
              </a:lnSpc>
              <a:spcAft>
                <a:spcPts val="800"/>
              </a:spcAft>
            </a:pPr>
            <a:endParaRPr lang="en-GB" sz="4600" b="1" i="1" dirty="0" smtClean="0">
              <a:solidFill>
                <a:srgbClr val="606060"/>
              </a:solidFill>
              <a:latin typeface="Candara" panose="020E0502030303020204" pitchFamily="34" charset="0"/>
            </a:endParaRPr>
          </a:p>
          <a:p>
            <a:pPr lvl="0">
              <a:lnSpc>
                <a:spcPct val="107000"/>
              </a:lnSpc>
              <a:spcAft>
                <a:spcPts val="800"/>
              </a:spcAft>
            </a:pPr>
            <a:r>
              <a:rPr lang="en-GB" sz="4000" b="1" i="1" dirty="0" smtClean="0">
                <a:solidFill>
                  <a:srgbClr val="606060"/>
                </a:solidFill>
                <a:latin typeface="Candara" panose="020E0502030303020204" pitchFamily="34" charset="0"/>
              </a:rPr>
              <a:t>(</a:t>
            </a:r>
            <a:r>
              <a:rPr lang="en-GB" sz="4000" b="1" i="1" dirty="0">
                <a:solidFill>
                  <a:srgbClr val="606060"/>
                </a:solidFill>
                <a:latin typeface="Candara" panose="020E0502030303020204" pitchFamily="34" charset="0"/>
              </a:rPr>
              <a:t>Tom </a:t>
            </a:r>
            <a:r>
              <a:rPr lang="en-GB" sz="4000" b="1" i="1" dirty="0" smtClean="0">
                <a:solidFill>
                  <a:srgbClr val="606060"/>
                </a:solidFill>
                <a:latin typeface="Candara" panose="020E0502030303020204" pitchFamily="34" charset="0"/>
              </a:rPr>
              <a:t>Wright)</a:t>
            </a:r>
            <a:endParaRPr lang="en-GB" sz="4000" b="1" i="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468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1713746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95536" y="1700808"/>
            <a:ext cx="8424936" cy="3631763"/>
          </a:xfrm>
          <a:prstGeom prst="rect">
            <a:avLst/>
          </a:prstGeom>
        </p:spPr>
        <p:txBody>
          <a:bodyPr wrap="square">
            <a:spAutoFit/>
          </a:bodyPr>
          <a:lstStyle/>
          <a:p>
            <a:pPr algn="just"/>
            <a:r>
              <a:rPr lang="en-GB" sz="4600" b="1" dirty="0" smtClean="0">
                <a:solidFill>
                  <a:srgbClr val="606060"/>
                </a:solidFill>
                <a:latin typeface="Candara" panose="020E0502030303020204" pitchFamily="34" charset="0"/>
              </a:rPr>
              <a:t>“</a:t>
            </a:r>
            <a:r>
              <a:rPr lang="en-GB" sz="4600" b="1" dirty="0">
                <a:solidFill>
                  <a:srgbClr val="606060"/>
                </a:solidFill>
                <a:latin typeface="Candara" panose="020E0502030303020204" pitchFamily="34" charset="0"/>
              </a:rPr>
              <a:t>The other gods were strong; but Thou </a:t>
            </a:r>
            <a:r>
              <a:rPr lang="en-GB" sz="4600" b="1" dirty="0" err="1">
                <a:solidFill>
                  <a:srgbClr val="606060"/>
                </a:solidFill>
                <a:latin typeface="Candara" panose="020E0502030303020204" pitchFamily="34" charset="0"/>
              </a:rPr>
              <a:t>wast</a:t>
            </a:r>
            <a:r>
              <a:rPr lang="en-GB" sz="4600" b="1" dirty="0">
                <a:solidFill>
                  <a:srgbClr val="606060"/>
                </a:solidFill>
                <a:latin typeface="Candara" panose="020E0502030303020204" pitchFamily="34" charset="0"/>
              </a:rPr>
              <a:t> weak</a:t>
            </a:r>
            <a:r>
              <a:rPr lang="en-GB" sz="4600" b="1" dirty="0" smtClean="0">
                <a:solidFill>
                  <a:srgbClr val="606060"/>
                </a:solidFill>
                <a:latin typeface="Candara" panose="020E0502030303020204" pitchFamily="34" charset="0"/>
              </a:rPr>
              <a:t>;”</a:t>
            </a:r>
          </a:p>
          <a:p>
            <a:pPr algn="just"/>
            <a:r>
              <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a:t>
            </a:r>
            <a:r>
              <a:rPr lang="en-GB" sz="4600" b="1" dirty="0">
                <a:solidFill>
                  <a:srgbClr val="606060"/>
                </a:solidFill>
                <a:latin typeface="Candara" panose="020E0502030303020204" pitchFamily="34" charset="0"/>
              </a:rPr>
              <a:t>They rode, but Thou didst stumble to a throne;</a:t>
            </a:r>
          </a:p>
          <a:p>
            <a:pPr algn="just"/>
            <a:endParaRPr lang="en-GB" sz="4600" b="1" dirty="0">
              <a:solidFill>
                <a:srgbClr val="606060"/>
              </a:solidFill>
              <a:latin typeface="Candara" panose="020E0502030303020204" pitchFamily="34" charset="0"/>
            </a:endParaRPr>
          </a:p>
        </p:txBody>
      </p:sp>
    </p:spTree>
    <p:extLst>
      <p:ext uri="{BB962C8B-B14F-4D97-AF65-F5344CB8AC3E}">
        <p14:creationId xmlns:p14="http://schemas.microsoft.com/office/powerpoint/2010/main" val="2047852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323528" y="1268760"/>
            <a:ext cx="8424936" cy="4862870"/>
          </a:xfrm>
          <a:prstGeom prst="rect">
            <a:avLst/>
          </a:prstGeom>
        </p:spPr>
        <p:txBody>
          <a:bodyPr wrap="square">
            <a:spAutoFit/>
          </a:bodyPr>
          <a:lstStyle/>
          <a:p>
            <a:pPr algn="just"/>
            <a:r>
              <a:rPr lang="en-GB" sz="4600" b="1" dirty="0" smtClean="0">
                <a:solidFill>
                  <a:srgbClr val="606060"/>
                </a:solidFill>
                <a:latin typeface="Candara" panose="020E0502030303020204" pitchFamily="34" charset="0"/>
              </a:rPr>
              <a:t>But </a:t>
            </a:r>
            <a:r>
              <a:rPr lang="en-GB" sz="4600" b="1" dirty="0">
                <a:solidFill>
                  <a:srgbClr val="606060"/>
                </a:solidFill>
                <a:latin typeface="Candara" panose="020E0502030303020204" pitchFamily="34" charset="0"/>
              </a:rPr>
              <a:t>to our wounds only God’s wounds can speak</a:t>
            </a:r>
            <a:r>
              <a:rPr lang="en-GB" sz="4600" b="1" dirty="0" smtClean="0">
                <a:solidFill>
                  <a:srgbClr val="606060"/>
                </a:solidFill>
                <a:latin typeface="Candara" panose="020E0502030303020204" pitchFamily="34" charset="0"/>
              </a:rPr>
              <a:t>,</a:t>
            </a:r>
          </a:p>
          <a:p>
            <a:pPr algn="just"/>
            <a:r>
              <a:rPr lang="en-GB" sz="4600" b="1" dirty="0" smtClean="0">
                <a:solidFill>
                  <a:srgbClr val="606060"/>
                </a:solidFill>
                <a:latin typeface="Candara" panose="020E0502030303020204" pitchFamily="34" charset="0"/>
              </a:rPr>
              <a:t>And </a:t>
            </a:r>
            <a:r>
              <a:rPr lang="en-GB" sz="4600" b="1" dirty="0">
                <a:solidFill>
                  <a:srgbClr val="606060"/>
                </a:solidFill>
                <a:latin typeface="Candara" panose="020E0502030303020204" pitchFamily="34" charset="0"/>
              </a:rPr>
              <a:t>not a god has wounds, but Thou </a:t>
            </a:r>
            <a:r>
              <a:rPr lang="en-GB" sz="4600" b="1" dirty="0" smtClean="0">
                <a:solidFill>
                  <a:srgbClr val="606060"/>
                </a:solidFill>
                <a:latin typeface="Candara" panose="020E0502030303020204" pitchFamily="34" charset="0"/>
              </a:rPr>
              <a:t>alone.”</a:t>
            </a:r>
            <a:endParaRPr lang="en-GB" sz="4600" b="1" dirty="0">
              <a:solidFill>
                <a:srgbClr val="606060"/>
              </a:solidFill>
              <a:latin typeface="Candara" panose="020E0502030303020204" pitchFamily="34" charset="0"/>
            </a:endParaRPr>
          </a:p>
          <a:p>
            <a:pPr algn="just"/>
            <a:endParaRPr lang="en-GB" sz="4600" b="1" dirty="0">
              <a:solidFill>
                <a:srgbClr val="606060"/>
              </a:solidFill>
              <a:latin typeface="Candara" panose="020E0502030303020204" pitchFamily="34" charset="0"/>
            </a:endParaRPr>
          </a:p>
          <a:p>
            <a:pPr algn="just"/>
            <a:r>
              <a:rPr lang="en-GB" sz="4000" b="1" dirty="0" smtClean="0">
                <a:solidFill>
                  <a:srgbClr val="606060"/>
                </a:solidFill>
                <a:latin typeface="Candara" panose="020E0502030303020204" pitchFamily="34" charset="0"/>
              </a:rPr>
              <a:t>Edward </a:t>
            </a:r>
            <a:r>
              <a:rPr lang="en-GB" sz="4000" b="1" dirty="0" err="1">
                <a:solidFill>
                  <a:srgbClr val="606060"/>
                </a:solidFill>
                <a:latin typeface="Candara" panose="020E0502030303020204" pitchFamily="34" charset="0"/>
              </a:rPr>
              <a:t>Shillito</a:t>
            </a:r>
            <a:r>
              <a:rPr lang="en-GB" sz="4000" b="1" dirty="0">
                <a:solidFill>
                  <a:srgbClr val="606060"/>
                </a:solidFill>
                <a:latin typeface="Candara" panose="020E0502030303020204" pitchFamily="34" charset="0"/>
              </a:rPr>
              <a:t> – </a:t>
            </a:r>
            <a:endParaRPr lang="en-GB" sz="4000" b="1" dirty="0" smtClean="0">
              <a:solidFill>
                <a:srgbClr val="606060"/>
              </a:solidFill>
              <a:latin typeface="Candara" panose="020E0502030303020204" pitchFamily="34" charset="0"/>
            </a:endParaRPr>
          </a:p>
          <a:p>
            <a:pPr algn="just"/>
            <a:r>
              <a:rPr lang="en-GB" sz="4000" b="1" dirty="0" smtClean="0">
                <a:solidFill>
                  <a:srgbClr val="606060"/>
                </a:solidFill>
                <a:latin typeface="Candara" panose="020E0502030303020204" pitchFamily="34" charset="0"/>
              </a:rPr>
              <a:t>Jesus </a:t>
            </a:r>
            <a:r>
              <a:rPr lang="en-GB" sz="4000" b="1" dirty="0">
                <a:solidFill>
                  <a:srgbClr val="606060"/>
                </a:solidFill>
                <a:latin typeface="Candara" panose="020E0502030303020204" pitchFamily="34" charset="0"/>
              </a:rPr>
              <a:t>of the Scars</a:t>
            </a:r>
          </a:p>
        </p:txBody>
      </p:sp>
    </p:spTree>
    <p:extLst>
      <p:ext uri="{BB962C8B-B14F-4D97-AF65-F5344CB8AC3E}">
        <p14:creationId xmlns:p14="http://schemas.microsoft.com/office/powerpoint/2010/main" val="700469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2244890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3216632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5" name="TextBox 4"/>
          <p:cNvSpPr txBox="1"/>
          <p:nvPr/>
        </p:nvSpPr>
        <p:spPr>
          <a:xfrm>
            <a:off x="611560" y="1844824"/>
            <a:ext cx="7632848" cy="2831544"/>
          </a:xfrm>
          <a:prstGeom prst="rect">
            <a:avLst/>
          </a:prstGeom>
          <a:noFill/>
        </p:spPr>
        <p:txBody>
          <a:bodyPr wrap="square" rtlCol="0">
            <a:spAutoFit/>
          </a:bodyPr>
          <a:lstStyle/>
          <a:p>
            <a:pPr lvl="1" algn="just"/>
            <a:r>
              <a:rPr lang="en-GB" sz="4600" b="1" dirty="0" smtClean="0">
                <a:solidFill>
                  <a:srgbClr val="606060"/>
                </a:solidFill>
                <a:latin typeface="Candara" panose="020E0502030303020204" pitchFamily="34" charset="0"/>
              </a:rPr>
              <a:t> </a:t>
            </a:r>
            <a:r>
              <a:rPr lang="en-GB" sz="4600" b="1" dirty="0">
                <a:solidFill>
                  <a:srgbClr val="606060"/>
                </a:solidFill>
                <a:latin typeface="Candara" panose="020E0502030303020204" pitchFamily="34" charset="0"/>
              </a:rPr>
              <a:t>“</a:t>
            </a:r>
            <a:r>
              <a:rPr lang="en-GB" sz="4600" b="1" i="1" dirty="0">
                <a:solidFill>
                  <a:srgbClr val="606060"/>
                </a:solidFill>
                <a:latin typeface="Candara" panose="020E0502030303020204" pitchFamily="34" charset="0"/>
              </a:rPr>
              <a:t>I will destroy the wisdom of the wise</a:t>
            </a:r>
            <a:r>
              <a:rPr lang="en-GB" sz="4600" b="1" dirty="0" smtClean="0">
                <a:solidFill>
                  <a:srgbClr val="606060"/>
                </a:solidFill>
                <a:latin typeface="Candara" panose="020E0502030303020204" pitchFamily="34" charset="0"/>
              </a:rPr>
              <a:t>”</a:t>
            </a:r>
          </a:p>
          <a:p>
            <a:pPr lvl="1" algn="just"/>
            <a:endParaRPr lang="en-GB" sz="4600" b="1" dirty="0" smtClean="0">
              <a:solidFill>
                <a:srgbClr val="606060"/>
              </a:solidFill>
              <a:latin typeface="Candara" panose="020E0502030303020204" pitchFamily="34" charset="0"/>
            </a:endParaRPr>
          </a:p>
          <a:p>
            <a:pPr lvl="1"/>
            <a:r>
              <a:rPr lang="en-GB" sz="4000" b="1" dirty="0" smtClean="0">
                <a:solidFill>
                  <a:srgbClr val="606060"/>
                </a:solidFill>
                <a:latin typeface="Candara" panose="020E0502030303020204" pitchFamily="34" charset="0"/>
              </a:rPr>
              <a:t>1 Corinthians </a:t>
            </a:r>
            <a:r>
              <a:rPr lang="en-GB" sz="4000" b="1" dirty="0" smtClean="0">
                <a:solidFill>
                  <a:srgbClr val="606060"/>
                </a:solidFill>
                <a:latin typeface="Candara" panose="020E0502030303020204" pitchFamily="34" charset="0"/>
              </a:rPr>
              <a:t>1:19</a:t>
            </a:r>
            <a:endParaRPr lang="en-GB" sz="4000" b="1" dirty="0">
              <a:solidFill>
                <a:srgbClr val="606060"/>
              </a:solidFill>
              <a:latin typeface="Candara" panose="020E0502030303020204" pitchFamily="34" charset="0"/>
            </a:endParaRPr>
          </a:p>
        </p:txBody>
      </p:sp>
    </p:spTree>
    <p:extLst>
      <p:ext uri="{BB962C8B-B14F-4D97-AF65-F5344CB8AC3E}">
        <p14:creationId xmlns:p14="http://schemas.microsoft.com/office/powerpoint/2010/main" val="16572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899592" y="1772816"/>
            <a:ext cx="7704856" cy="2831544"/>
          </a:xfrm>
          <a:prstGeom prst="rect">
            <a:avLst/>
          </a:prstGeom>
        </p:spPr>
        <p:txBody>
          <a:bodyPr wrap="square">
            <a:spAutoFit/>
          </a:bodyPr>
          <a:lstStyle/>
          <a:p>
            <a:pPr algn="just"/>
            <a:r>
              <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a:t>
            </a:r>
            <a:r>
              <a:rPr lang="en-GB" sz="4600" b="1" i="1" dirty="0">
                <a:solidFill>
                  <a:srgbClr val="606060"/>
                </a:solidFill>
                <a:latin typeface="Candara" panose="020E0502030303020204" pitchFamily="34" charset="0"/>
                <a:ea typeface="Calibri" panose="020F0502020204030204" pitchFamily="34" charset="0"/>
                <a:cs typeface="Times New Roman" panose="02020603050405020304" pitchFamily="18" charset="0"/>
              </a:rPr>
              <a:t>The foolishness of God is wiser than human wisdom</a:t>
            </a:r>
            <a:r>
              <a:rPr lang="en-GB" sz="46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 </a:t>
            </a:r>
            <a:endPar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endParaRPr>
          </a:p>
          <a:p>
            <a:pPr algn="just"/>
            <a:endParaRPr lang="en-GB" sz="46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endParaRPr>
          </a:p>
          <a:p>
            <a:r>
              <a:rPr lang="en-GB" sz="40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1 </a:t>
            </a:r>
            <a:r>
              <a:rPr lang="en-GB" sz="40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Corinth 1:25</a:t>
            </a:r>
            <a:endParaRPr lang="en-GB" sz="4000" b="1" dirty="0">
              <a:solidFill>
                <a:srgbClr val="606060"/>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1637065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
        <p:nvSpPr>
          <p:cNvPr id="2" name="Rectangle 1"/>
          <p:cNvSpPr/>
          <p:nvPr/>
        </p:nvSpPr>
        <p:spPr>
          <a:xfrm>
            <a:off x="899592" y="1772816"/>
            <a:ext cx="7704856" cy="3447098"/>
          </a:xfrm>
          <a:prstGeom prst="rect">
            <a:avLst/>
          </a:prstGeom>
        </p:spPr>
        <p:txBody>
          <a:bodyPr wrap="square">
            <a:spAutoFit/>
          </a:bodyPr>
          <a:lstStyle/>
          <a:p>
            <a:pPr algn="just"/>
            <a:r>
              <a:rPr lang="en-GB" sz="4600" b="1" dirty="0" smtClean="0">
                <a:solidFill>
                  <a:srgbClr val="606060"/>
                </a:solidFill>
                <a:latin typeface="Candara" panose="020E0502030303020204" pitchFamily="34" charset="0"/>
              </a:rPr>
              <a:t>“…</a:t>
            </a:r>
            <a:r>
              <a:rPr lang="en-GB" sz="4600" b="1" i="1" dirty="0" smtClean="0">
                <a:solidFill>
                  <a:srgbClr val="606060"/>
                </a:solidFill>
                <a:latin typeface="Candara" panose="020E0502030303020204" pitchFamily="34" charset="0"/>
              </a:rPr>
              <a:t>people </a:t>
            </a:r>
            <a:r>
              <a:rPr lang="en-GB" sz="4600" b="1" i="1" dirty="0">
                <a:solidFill>
                  <a:srgbClr val="606060"/>
                </a:solidFill>
                <a:latin typeface="Candara" panose="020E0502030303020204" pitchFamily="34" charset="0"/>
              </a:rPr>
              <a:t>who are still </a:t>
            </a:r>
            <a:r>
              <a:rPr lang="en-GB" sz="4600" b="1" i="1" dirty="0" smtClean="0">
                <a:solidFill>
                  <a:srgbClr val="606060"/>
                </a:solidFill>
                <a:latin typeface="Candara" panose="020E0502030303020204" pitchFamily="34" charset="0"/>
              </a:rPr>
              <a:t>worldly - mere </a:t>
            </a:r>
            <a:r>
              <a:rPr lang="en-GB" sz="4600" b="1" i="1" dirty="0">
                <a:solidFill>
                  <a:srgbClr val="606060"/>
                </a:solidFill>
                <a:latin typeface="Candara" panose="020E0502030303020204" pitchFamily="34" charset="0"/>
              </a:rPr>
              <a:t>infants in Christ</a:t>
            </a:r>
            <a:r>
              <a:rPr lang="en-GB" sz="4600" b="1" dirty="0">
                <a:solidFill>
                  <a:srgbClr val="606060"/>
                </a:solidFill>
                <a:latin typeface="Candara" panose="020E0502030303020204" pitchFamily="34" charset="0"/>
              </a:rPr>
              <a:t>” </a:t>
            </a:r>
            <a:endParaRPr lang="en-GB" sz="4600" b="1" dirty="0" smtClean="0">
              <a:solidFill>
                <a:srgbClr val="606060"/>
              </a:solidFill>
              <a:latin typeface="Candara" panose="020E0502030303020204" pitchFamily="34" charset="0"/>
            </a:endParaRPr>
          </a:p>
          <a:p>
            <a:pPr algn="r"/>
            <a:endParaRPr lang="en-GB" sz="40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endParaRPr>
          </a:p>
          <a:p>
            <a:r>
              <a:rPr lang="en-GB" sz="4000" b="1" dirty="0" smtClean="0">
                <a:solidFill>
                  <a:srgbClr val="606060"/>
                </a:solidFill>
                <a:latin typeface="Candara" panose="020E0502030303020204" pitchFamily="34" charset="0"/>
                <a:ea typeface="Calibri" panose="020F0502020204030204" pitchFamily="34" charset="0"/>
                <a:cs typeface="Times New Roman" panose="02020603050405020304" pitchFamily="18" charset="0"/>
              </a:rPr>
              <a:t>1 </a:t>
            </a:r>
            <a:r>
              <a:rPr lang="en-GB" sz="4000" b="1" dirty="0">
                <a:solidFill>
                  <a:srgbClr val="606060"/>
                </a:solidFill>
                <a:latin typeface="Candara" panose="020E0502030303020204" pitchFamily="34" charset="0"/>
                <a:ea typeface="Calibri" panose="020F0502020204030204" pitchFamily="34" charset="0"/>
                <a:cs typeface="Times New Roman" panose="02020603050405020304" pitchFamily="18" charset="0"/>
              </a:rPr>
              <a:t>Corinth </a:t>
            </a:r>
            <a:r>
              <a:rPr lang="en-GB" sz="4000" b="1" dirty="0">
                <a:solidFill>
                  <a:srgbClr val="606060"/>
                </a:solidFill>
                <a:latin typeface="Candara" panose="020E0502030303020204" pitchFamily="34" charset="0"/>
              </a:rPr>
              <a:t>3:1</a:t>
            </a:r>
          </a:p>
        </p:txBody>
      </p:sp>
    </p:spTree>
    <p:extLst>
      <p:ext uri="{BB962C8B-B14F-4D97-AF65-F5344CB8AC3E}">
        <p14:creationId xmlns:p14="http://schemas.microsoft.com/office/powerpoint/2010/main" val="72019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spTree>
    <p:extLst>
      <p:ext uri="{BB962C8B-B14F-4D97-AF65-F5344CB8AC3E}">
        <p14:creationId xmlns:p14="http://schemas.microsoft.com/office/powerpoint/2010/main" val="1590712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E logo.jpg"/>
          <p:cNvPicPr>
            <a:picLocks noChangeAspect="1"/>
          </p:cNvPicPr>
          <p:nvPr/>
        </p:nvPicPr>
        <p:blipFill>
          <a:blip r:embed="rId2" cstate="print"/>
          <a:stretch>
            <a:fillRect/>
          </a:stretch>
        </p:blipFill>
        <p:spPr>
          <a:xfrm>
            <a:off x="7092280" y="4797152"/>
            <a:ext cx="1800200" cy="1849095"/>
          </a:xfrm>
          <a:prstGeom prst="rect">
            <a:avLst/>
          </a:prstGeom>
        </p:spPr>
      </p:pic>
      <p:pic>
        <p:nvPicPr>
          <p:cNvPr id="2" name="Picture 1"/>
          <p:cNvPicPr>
            <a:picLocks noChangeAspect="1"/>
          </p:cNvPicPr>
          <p:nvPr/>
        </p:nvPicPr>
        <p:blipFill>
          <a:blip r:embed="rId3"/>
          <a:stretch>
            <a:fillRect/>
          </a:stretch>
        </p:blipFill>
        <p:spPr>
          <a:xfrm>
            <a:off x="2051720" y="163789"/>
            <a:ext cx="4831457" cy="6482458"/>
          </a:xfrm>
          <a:prstGeom prst="rect">
            <a:avLst/>
          </a:prstGeom>
        </p:spPr>
      </p:pic>
    </p:spTree>
    <p:extLst>
      <p:ext uri="{BB962C8B-B14F-4D97-AF65-F5344CB8AC3E}">
        <p14:creationId xmlns:p14="http://schemas.microsoft.com/office/powerpoint/2010/main" val="1910711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405</Words>
  <Application>Microsoft Office PowerPoint</Application>
  <PresentationFormat>On-screen Show (4:3)</PresentationFormat>
  <Paragraphs>33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Gilmour</dc:creator>
  <cp:lastModifiedBy>James Sankey</cp:lastModifiedBy>
  <cp:revision>16</cp:revision>
  <dcterms:created xsi:type="dcterms:W3CDTF">2019-03-06T14:40:35Z</dcterms:created>
  <dcterms:modified xsi:type="dcterms:W3CDTF">2019-03-23T20:16:34Z</dcterms:modified>
</cp:coreProperties>
</file>