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63" r:id="rId3"/>
    <p:sldId id="261" r:id="rId4"/>
    <p:sldId id="260" r:id="rId5"/>
    <p:sldId id="265" r:id="rId6"/>
    <p:sldId id="264" r:id="rId7"/>
    <p:sldId id="266" r:id="rId8"/>
    <p:sldId id="267" r:id="rId9"/>
    <p:sldId id="268" r:id="rId10"/>
    <p:sldId id="262" r:id="rId11"/>
    <p:sldId id="271" r:id="rId12"/>
    <p:sldId id="270" r:id="rId13"/>
    <p:sldId id="269" r:id="rId14"/>
    <p:sldId id="272" r:id="rId15"/>
    <p:sldId id="273" r:id="rId16"/>
    <p:sldId id="282" r:id="rId17"/>
    <p:sldId id="275" r:id="rId18"/>
    <p:sldId id="276" r:id="rId19"/>
    <p:sldId id="279" r:id="rId20"/>
    <p:sldId id="278"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1B46-1E1D-4F8D-8CF2-C8FC99B4337C}" type="datetimeFigureOut">
              <a:rPr lang="en-GB" smtClean="0"/>
              <a:pPr/>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079FF-EE2A-4C77-8547-56DC9C8F1A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B1B46-1E1D-4F8D-8CF2-C8FC99B4337C}" type="datetimeFigureOut">
              <a:rPr lang="en-GB" smtClean="0"/>
              <a:pPr/>
              <a:t>07/04/2018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079FF-EE2A-4C77-8547-56DC9C8F1A4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4581128"/>
          <a:ext cx="9158067" cy="2276872"/>
        </p:xfrm>
        <a:graphic>
          <a:graphicData uri="http://schemas.openxmlformats.org/drawingml/2006/table">
            <a:tbl>
              <a:tblPr/>
              <a:tblGrid>
                <a:gridCol w="9158067"/>
              </a:tblGrid>
              <a:tr h="2276872">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tx1"/>
                    </a:solidFill>
                  </a:tcPr>
                </a:tc>
              </a:tr>
            </a:tbl>
          </a:graphicData>
        </a:graphic>
      </p:graphicFrame>
      <p:graphicFrame>
        <p:nvGraphicFramePr>
          <p:cNvPr id="7" name="Table 6"/>
          <p:cNvGraphicFramePr>
            <a:graphicFrameLocks noGrp="1"/>
          </p:cNvGraphicFramePr>
          <p:nvPr/>
        </p:nvGraphicFramePr>
        <p:xfrm>
          <a:off x="0" y="0"/>
          <a:ext cx="9158067" cy="2276872"/>
        </p:xfrm>
        <a:graphic>
          <a:graphicData uri="http://schemas.openxmlformats.org/drawingml/2006/table">
            <a:tbl>
              <a:tblPr/>
              <a:tblGrid>
                <a:gridCol w="9158067"/>
              </a:tblGrid>
              <a:tr h="2276872">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tx1"/>
                    </a:solidFill>
                  </a:tcPr>
                </a:tc>
              </a:tr>
            </a:tbl>
          </a:graphicData>
        </a:graphic>
      </p:graphicFrame>
      <p:sp>
        <p:nvSpPr>
          <p:cNvPr id="8" name="TextBox 7"/>
          <p:cNvSpPr txBox="1"/>
          <p:nvPr/>
        </p:nvSpPr>
        <p:spPr>
          <a:xfrm>
            <a:off x="2051720" y="3429000"/>
            <a:ext cx="6126998" cy="1569660"/>
          </a:xfrm>
          <a:prstGeom prst="rect">
            <a:avLst/>
          </a:prstGeom>
          <a:noFill/>
        </p:spPr>
        <p:txBody>
          <a:bodyPr wrap="none" rtlCol="0">
            <a:spAutoFit/>
          </a:bodyPr>
          <a:lstStyle/>
          <a:p>
            <a:r>
              <a:rPr lang="en-GB" sz="9600" dirty="0" smtClean="0">
                <a:latin typeface="Candara" pitchFamily="34" charset="0"/>
              </a:rPr>
              <a:t>In Between</a:t>
            </a:r>
            <a:endParaRPr lang="en-GB" sz="9600" dirty="0">
              <a:latin typeface="Candar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404664"/>
            <a:ext cx="8424936" cy="2800767"/>
          </a:xfrm>
          <a:prstGeom prst="rect">
            <a:avLst/>
          </a:prstGeom>
          <a:noFill/>
        </p:spPr>
        <p:txBody>
          <a:bodyPr wrap="square" rtlCol="0">
            <a:spAutoFit/>
          </a:bodyPr>
          <a:lstStyle/>
          <a:p>
            <a:pPr algn="just"/>
            <a:r>
              <a:rPr lang="en-GB" sz="4400" b="1" dirty="0" smtClean="0">
                <a:latin typeface="Candara" pitchFamily="34" charset="0"/>
              </a:rPr>
              <a:t>Many of us are in this space between stories right now, when you feel lost, ungrounded, dislocated, </a:t>
            </a:r>
          </a:p>
        </p:txBody>
      </p:sp>
      <p:sp>
        <p:nvSpPr>
          <p:cNvPr id="6" name="TextBox 5"/>
          <p:cNvSpPr txBox="1"/>
          <p:nvPr/>
        </p:nvSpPr>
        <p:spPr>
          <a:xfrm>
            <a:off x="395536" y="3284984"/>
            <a:ext cx="8352928" cy="2123658"/>
          </a:xfrm>
          <a:prstGeom prst="rect">
            <a:avLst/>
          </a:prstGeom>
          <a:noFill/>
        </p:spPr>
        <p:txBody>
          <a:bodyPr wrap="square" rtlCol="0">
            <a:spAutoFit/>
          </a:bodyPr>
          <a:lstStyle/>
          <a:p>
            <a:pPr algn="just"/>
            <a:r>
              <a:rPr lang="en-GB" sz="4400" b="1" dirty="0" smtClean="0">
                <a:solidFill>
                  <a:schemeClr val="bg1"/>
                </a:solidFill>
                <a:latin typeface="Candara" pitchFamily="34" charset="0"/>
              </a:rPr>
              <a:t>as if your roots have been pulled up and you’re not quite sure where to land.</a:t>
            </a:r>
            <a:endParaRPr lang="en-GB" sz="4400"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052736"/>
            <a:ext cx="8424936" cy="2031325"/>
          </a:xfrm>
          <a:prstGeom prst="rect">
            <a:avLst/>
          </a:prstGeom>
          <a:noFill/>
        </p:spPr>
        <p:txBody>
          <a:bodyPr wrap="square" rtlCol="0">
            <a:spAutoFit/>
          </a:bodyPr>
          <a:lstStyle/>
          <a:p>
            <a:pPr algn="just"/>
            <a:r>
              <a:rPr lang="en-GB" sz="4200" b="1" dirty="0" smtClean="0">
                <a:latin typeface="Candara" pitchFamily="34" charset="0"/>
              </a:rPr>
              <a:t>Everything you thought you knew—about yourself and the world—is now in question.</a:t>
            </a:r>
          </a:p>
        </p:txBody>
      </p:sp>
      <p:sp>
        <p:nvSpPr>
          <p:cNvPr id="6" name="TextBox 5"/>
          <p:cNvSpPr txBox="1"/>
          <p:nvPr/>
        </p:nvSpPr>
        <p:spPr>
          <a:xfrm>
            <a:off x="395536" y="3284984"/>
            <a:ext cx="8352928" cy="3323987"/>
          </a:xfrm>
          <a:prstGeom prst="rect">
            <a:avLst/>
          </a:prstGeom>
          <a:noFill/>
        </p:spPr>
        <p:txBody>
          <a:bodyPr wrap="square" rtlCol="0">
            <a:spAutoFit/>
          </a:bodyPr>
          <a:lstStyle/>
          <a:p>
            <a:pPr algn="just"/>
            <a:r>
              <a:rPr lang="en-GB" sz="4200" b="1" dirty="0" smtClean="0">
                <a:solidFill>
                  <a:schemeClr val="bg1"/>
                </a:solidFill>
                <a:latin typeface="Candara" pitchFamily="34" charset="0"/>
              </a:rPr>
              <a:t>Even our systems—the medical system, our political systems, the education system, the banking system—they’re in the space between stories too.</a:t>
            </a:r>
            <a:endParaRPr lang="en-GB" sz="4200"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2348880"/>
            <a:ext cx="8424936" cy="723275"/>
          </a:xfrm>
          <a:prstGeom prst="rect">
            <a:avLst/>
          </a:prstGeom>
          <a:noFill/>
        </p:spPr>
        <p:txBody>
          <a:bodyPr wrap="square" rtlCol="0">
            <a:spAutoFit/>
          </a:bodyPr>
          <a:lstStyle/>
          <a:p>
            <a:pPr algn="just"/>
            <a:r>
              <a:rPr lang="en-GB" sz="4100" b="1" dirty="0" smtClean="0">
                <a:latin typeface="Candara" pitchFamily="34" charset="0"/>
              </a:rPr>
              <a:t>We know the old way is falling apart, </a:t>
            </a:r>
          </a:p>
        </p:txBody>
      </p:sp>
      <p:sp>
        <p:nvSpPr>
          <p:cNvPr id="6" name="TextBox 5"/>
          <p:cNvSpPr txBox="1"/>
          <p:nvPr/>
        </p:nvSpPr>
        <p:spPr>
          <a:xfrm>
            <a:off x="395536" y="3284984"/>
            <a:ext cx="8352928" cy="1985159"/>
          </a:xfrm>
          <a:prstGeom prst="rect">
            <a:avLst/>
          </a:prstGeom>
          <a:noFill/>
        </p:spPr>
        <p:txBody>
          <a:bodyPr wrap="square" rtlCol="0">
            <a:spAutoFit/>
          </a:bodyPr>
          <a:lstStyle/>
          <a:p>
            <a:pPr algn="just"/>
            <a:r>
              <a:rPr lang="en-GB" sz="4100" b="1" dirty="0" smtClean="0">
                <a:solidFill>
                  <a:schemeClr val="bg1"/>
                </a:solidFill>
                <a:latin typeface="Candara" pitchFamily="34" charset="0"/>
              </a:rPr>
              <a:t>yet the new way has not yet been born. </a:t>
            </a:r>
          </a:p>
          <a:p>
            <a:pPr algn="just"/>
            <a:r>
              <a:rPr lang="en-GB" sz="4100" b="1" i="1" dirty="0">
                <a:solidFill>
                  <a:schemeClr val="bg1"/>
                </a:solidFill>
                <a:latin typeface="Candara" pitchFamily="34" charset="0"/>
              </a:rPr>
              <a:t>	</a:t>
            </a:r>
            <a:r>
              <a:rPr lang="en-GB" sz="4100" b="1" i="1" dirty="0" smtClean="0">
                <a:solidFill>
                  <a:schemeClr val="bg1"/>
                </a:solidFill>
                <a:latin typeface="Candara" pitchFamily="34" charset="0"/>
              </a:rPr>
              <a:t>	Lisa Rankin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1700808"/>
            <a:ext cx="8424936" cy="1446550"/>
          </a:xfrm>
          <a:prstGeom prst="rect">
            <a:avLst/>
          </a:prstGeom>
          <a:noFill/>
        </p:spPr>
        <p:txBody>
          <a:bodyPr wrap="square" rtlCol="0">
            <a:spAutoFit/>
          </a:bodyPr>
          <a:lstStyle/>
          <a:p>
            <a:pPr algn="just"/>
            <a:r>
              <a:rPr lang="en-GB" sz="4400" b="1" dirty="0" smtClean="0">
                <a:latin typeface="Candara" pitchFamily="34" charset="0"/>
              </a:rPr>
              <a:t>Everything must be fulfilled that is written about me in the Law of</a:t>
            </a:r>
          </a:p>
        </p:txBody>
      </p:sp>
      <p:sp>
        <p:nvSpPr>
          <p:cNvPr id="6" name="TextBox 5"/>
          <p:cNvSpPr txBox="1"/>
          <p:nvPr/>
        </p:nvSpPr>
        <p:spPr>
          <a:xfrm>
            <a:off x="395536" y="3284984"/>
            <a:ext cx="8352928" cy="2123658"/>
          </a:xfrm>
          <a:prstGeom prst="rect">
            <a:avLst/>
          </a:prstGeom>
          <a:noFill/>
        </p:spPr>
        <p:txBody>
          <a:bodyPr wrap="square" rtlCol="0">
            <a:spAutoFit/>
          </a:bodyPr>
          <a:lstStyle/>
          <a:p>
            <a:pPr algn="just"/>
            <a:r>
              <a:rPr lang="en-GB" sz="4400" b="1" dirty="0" smtClean="0">
                <a:solidFill>
                  <a:schemeClr val="bg1"/>
                </a:solidFill>
                <a:latin typeface="Candara" pitchFamily="34" charset="0"/>
              </a:rPr>
              <a:t>Moses, the Prophets and the Psalms.</a:t>
            </a:r>
          </a:p>
          <a:p>
            <a:pPr algn="just"/>
            <a:r>
              <a:rPr lang="en-GB" sz="4400" b="1" i="1" dirty="0">
                <a:solidFill>
                  <a:schemeClr val="bg1"/>
                </a:solidFill>
                <a:latin typeface="Candara" pitchFamily="34" charset="0"/>
              </a:rPr>
              <a:t>	</a:t>
            </a:r>
            <a:r>
              <a:rPr lang="en-GB" sz="4400" b="1" i="1" dirty="0" smtClean="0">
                <a:solidFill>
                  <a:schemeClr val="bg1"/>
                </a:solidFill>
                <a:latin typeface="Candara" pitchFamily="34" charset="0"/>
              </a:rPr>
              <a:t>					Luke 24:44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124744"/>
            <a:ext cx="8424936" cy="2123658"/>
          </a:xfrm>
          <a:prstGeom prst="rect">
            <a:avLst/>
          </a:prstGeom>
          <a:noFill/>
        </p:spPr>
        <p:txBody>
          <a:bodyPr wrap="square" rtlCol="0">
            <a:spAutoFit/>
          </a:bodyPr>
          <a:lstStyle/>
          <a:p>
            <a:pPr algn="just"/>
            <a:r>
              <a:rPr lang="en-GB" sz="4400" b="1" dirty="0" smtClean="0">
                <a:latin typeface="Candara" pitchFamily="34" charset="0"/>
              </a:rPr>
              <a:t>Simon Peter, Thomas (also known as Didymus), Nathanael from Cana in Galilee, the sons of Zebedee, </a:t>
            </a:r>
          </a:p>
        </p:txBody>
      </p:sp>
      <p:sp>
        <p:nvSpPr>
          <p:cNvPr id="6" name="TextBox 5"/>
          <p:cNvSpPr txBox="1"/>
          <p:nvPr/>
        </p:nvSpPr>
        <p:spPr>
          <a:xfrm>
            <a:off x="395536" y="3212976"/>
            <a:ext cx="8352928" cy="2800767"/>
          </a:xfrm>
          <a:prstGeom prst="rect">
            <a:avLst/>
          </a:prstGeom>
          <a:noFill/>
        </p:spPr>
        <p:txBody>
          <a:bodyPr wrap="square" rtlCol="0">
            <a:spAutoFit/>
          </a:bodyPr>
          <a:lstStyle/>
          <a:p>
            <a:pPr algn="just"/>
            <a:r>
              <a:rPr lang="en-GB" sz="4400" b="1" dirty="0" smtClean="0">
                <a:solidFill>
                  <a:schemeClr val="bg1"/>
                </a:solidFill>
                <a:latin typeface="Candara" pitchFamily="34" charset="0"/>
              </a:rPr>
              <a:t>and two other disciples were together. ‘I’m going out to fish,’ Simon Peter told them.</a:t>
            </a:r>
          </a:p>
          <a:p>
            <a:pPr algn="just"/>
            <a:r>
              <a:rPr lang="en-GB" sz="4400" b="1" i="1" dirty="0">
                <a:solidFill>
                  <a:schemeClr val="bg1"/>
                </a:solidFill>
                <a:latin typeface="Candara" pitchFamily="34" charset="0"/>
              </a:rPr>
              <a:t>	</a:t>
            </a:r>
            <a:r>
              <a:rPr lang="en-GB" sz="4400" b="1" i="1" dirty="0" smtClean="0">
                <a:solidFill>
                  <a:schemeClr val="bg1"/>
                </a:solidFill>
                <a:latin typeface="Candara" pitchFamily="34" charset="0"/>
              </a:rPr>
              <a:t>					John 21:2-3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124744"/>
            <a:ext cx="8424936" cy="2031325"/>
          </a:xfrm>
          <a:prstGeom prst="rect">
            <a:avLst/>
          </a:prstGeom>
          <a:noFill/>
        </p:spPr>
        <p:txBody>
          <a:bodyPr wrap="square" rtlCol="0">
            <a:spAutoFit/>
          </a:bodyPr>
          <a:lstStyle/>
          <a:p>
            <a:pPr algn="just"/>
            <a:r>
              <a:rPr lang="en-GB" sz="4200" b="1" dirty="0" smtClean="0">
                <a:latin typeface="Candara" pitchFamily="34" charset="0"/>
              </a:rPr>
              <a:t>So please, if you are in the sacred space between stories, allow yourself to be there.</a:t>
            </a:r>
          </a:p>
        </p:txBody>
      </p:sp>
      <p:sp>
        <p:nvSpPr>
          <p:cNvPr id="6" name="TextBox 5"/>
          <p:cNvSpPr txBox="1"/>
          <p:nvPr/>
        </p:nvSpPr>
        <p:spPr>
          <a:xfrm>
            <a:off x="395536" y="3284984"/>
            <a:ext cx="8352928" cy="3323987"/>
          </a:xfrm>
          <a:prstGeom prst="rect">
            <a:avLst/>
          </a:prstGeom>
          <a:noFill/>
        </p:spPr>
        <p:txBody>
          <a:bodyPr wrap="square" rtlCol="0">
            <a:spAutoFit/>
          </a:bodyPr>
          <a:lstStyle/>
          <a:p>
            <a:pPr algn="just"/>
            <a:r>
              <a:rPr lang="en-GB" sz="4200" b="1" dirty="0" smtClean="0">
                <a:solidFill>
                  <a:schemeClr val="bg1"/>
                </a:solidFill>
                <a:latin typeface="Candara" pitchFamily="34" charset="0"/>
              </a:rPr>
              <a:t>It is frightening to lose the old structures of security, but you will find that even as you might lose things that were unthinkable to lose, you will be okay. </a:t>
            </a:r>
            <a:endParaRPr lang="en-GB" sz="4200" b="1" i="1" dirty="0" smtClean="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626" name="Picture 2" descr="Image result for oh the places you'll go"/>
          <p:cNvPicPr>
            <a:picLocks noChangeAspect="1" noChangeArrowheads="1"/>
          </p:cNvPicPr>
          <p:nvPr/>
        </p:nvPicPr>
        <p:blipFill>
          <a:blip r:embed="rId2" cstate="print"/>
          <a:srcRect/>
          <a:stretch>
            <a:fillRect/>
          </a:stretch>
        </p:blipFill>
        <p:spPr bwMode="auto">
          <a:xfrm>
            <a:off x="971600" y="764704"/>
            <a:ext cx="7271810" cy="5188868"/>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7544" y="2420888"/>
            <a:ext cx="8424936" cy="723275"/>
          </a:xfrm>
          <a:prstGeom prst="rect">
            <a:avLst/>
          </a:prstGeom>
          <a:noFill/>
        </p:spPr>
        <p:txBody>
          <a:bodyPr wrap="square" rtlCol="0">
            <a:spAutoFit/>
          </a:bodyPr>
          <a:lstStyle/>
          <a:p>
            <a:pPr algn="just"/>
            <a:r>
              <a:rPr lang="en-GB" sz="4100" b="1" dirty="0" smtClean="0">
                <a:latin typeface="Candara" pitchFamily="34" charset="0"/>
              </a:rPr>
              <a:t>There is a kind of grace that protects </a:t>
            </a:r>
          </a:p>
        </p:txBody>
      </p:sp>
      <p:sp>
        <p:nvSpPr>
          <p:cNvPr id="6" name="TextBox 5"/>
          <p:cNvSpPr txBox="1"/>
          <p:nvPr/>
        </p:nvSpPr>
        <p:spPr>
          <a:xfrm>
            <a:off x="611560" y="3284984"/>
            <a:ext cx="8352928" cy="1354217"/>
          </a:xfrm>
          <a:prstGeom prst="rect">
            <a:avLst/>
          </a:prstGeom>
          <a:noFill/>
        </p:spPr>
        <p:txBody>
          <a:bodyPr wrap="square" rtlCol="0">
            <a:spAutoFit/>
          </a:bodyPr>
          <a:lstStyle/>
          <a:p>
            <a:pPr algn="just"/>
            <a:r>
              <a:rPr lang="en-GB" sz="4100" b="1" dirty="0" smtClean="0">
                <a:solidFill>
                  <a:schemeClr val="bg1"/>
                </a:solidFill>
                <a:latin typeface="Candara" pitchFamily="34" charset="0"/>
              </a:rPr>
              <a:t>us in the space between stories. </a:t>
            </a:r>
          </a:p>
          <a:p>
            <a:pPr algn="just"/>
            <a:r>
              <a:rPr lang="en-GB" sz="4100" b="1" dirty="0">
                <a:solidFill>
                  <a:schemeClr val="bg1"/>
                </a:solidFill>
                <a:latin typeface="Candara" pitchFamily="34" charset="0"/>
              </a:rPr>
              <a:t>	</a:t>
            </a:r>
            <a:r>
              <a:rPr lang="en-GB" sz="4100" b="1" dirty="0" smtClean="0">
                <a:solidFill>
                  <a:schemeClr val="bg1"/>
                </a:solidFill>
                <a:latin typeface="Candara" pitchFamily="34" charset="0"/>
              </a:rPr>
              <a:t>					</a:t>
            </a:r>
            <a:r>
              <a:rPr lang="en-GB" sz="4100" b="1" i="1" dirty="0" smtClean="0">
                <a:solidFill>
                  <a:schemeClr val="bg1"/>
                </a:solidFill>
                <a:latin typeface="Candara" pitchFamily="34" charset="0"/>
              </a:rPr>
              <a:t>C. Eisenstein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404664"/>
            <a:ext cx="8424936" cy="2800767"/>
          </a:xfrm>
          <a:prstGeom prst="rect">
            <a:avLst/>
          </a:prstGeom>
          <a:noFill/>
        </p:spPr>
        <p:txBody>
          <a:bodyPr wrap="square" rtlCol="0">
            <a:spAutoFit/>
          </a:bodyPr>
          <a:lstStyle/>
          <a:p>
            <a:pPr algn="just"/>
            <a:r>
              <a:rPr lang="en-GB" sz="4400" b="1" dirty="0">
                <a:latin typeface="Candara" pitchFamily="34" charset="0"/>
              </a:rPr>
              <a:t>While they were still talking about this, Jesus himself stood among them and said to them, “Peace be with you</a:t>
            </a:r>
            <a:r>
              <a:rPr lang="en-GB" sz="4400" b="1" dirty="0" smtClean="0">
                <a:latin typeface="Candara" pitchFamily="34" charset="0"/>
              </a:rPr>
              <a:t>.”</a:t>
            </a:r>
            <a:endParaRPr lang="en-GB" sz="4400" b="1" dirty="0">
              <a:latin typeface="Candara" pitchFamily="34" charset="0"/>
            </a:endParaRPr>
          </a:p>
        </p:txBody>
      </p:sp>
      <p:sp>
        <p:nvSpPr>
          <p:cNvPr id="6" name="TextBox 5"/>
          <p:cNvSpPr txBox="1"/>
          <p:nvPr/>
        </p:nvSpPr>
        <p:spPr>
          <a:xfrm>
            <a:off x="395536" y="3573016"/>
            <a:ext cx="8352928" cy="2123658"/>
          </a:xfrm>
          <a:prstGeom prst="rect">
            <a:avLst/>
          </a:prstGeom>
          <a:noFill/>
        </p:spPr>
        <p:txBody>
          <a:bodyPr wrap="square" rtlCol="0">
            <a:spAutoFit/>
          </a:bodyPr>
          <a:lstStyle/>
          <a:p>
            <a:pPr algn="just"/>
            <a:r>
              <a:rPr lang="en-GB" sz="4400" b="1" dirty="0" smtClean="0">
                <a:solidFill>
                  <a:schemeClr val="bg1"/>
                </a:solidFill>
                <a:latin typeface="Candara" pitchFamily="34" charset="0"/>
              </a:rPr>
              <a:t>They were startled and frightened, thinking they saw a ghost. </a:t>
            </a:r>
            <a:endParaRPr lang="en-GB" sz="4400" b="1"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404664"/>
            <a:ext cx="8424936" cy="2800767"/>
          </a:xfrm>
          <a:prstGeom prst="rect">
            <a:avLst/>
          </a:prstGeom>
          <a:noFill/>
        </p:spPr>
        <p:txBody>
          <a:bodyPr wrap="square" rtlCol="0">
            <a:spAutoFit/>
          </a:bodyPr>
          <a:lstStyle/>
          <a:p>
            <a:pPr algn="just"/>
            <a:r>
              <a:rPr lang="en-GB" sz="4400" b="1" dirty="0" smtClean="0">
                <a:latin typeface="Candara" pitchFamily="34" charset="0"/>
              </a:rPr>
              <a:t>He said to them, “Why are you troubled, and why do doubts rise in your minds? Look at my hands and my feet. It is I myself! </a:t>
            </a:r>
          </a:p>
        </p:txBody>
      </p:sp>
      <p:sp>
        <p:nvSpPr>
          <p:cNvPr id="6" name="TextBox 5"/>
          <p:cNvSpPr txBox="1"/>
          <p:nvPr/>
        </p:nvSpPr>
        <p:spPr>
          <a:xfrm>
            <a:off x="395536" y="3573016"/>
            <a:ext cx="8352928" cy="2123658"/>
          </a:xfrm>
          <a:prstGeom prst="rect">
            <a:avLst/>
          </a:prstGeom>
          <a:noFill/>
        </p:spPr>
        <p:txBody>
          <a:bodyPr wrap="square" rtlCol="0">
            <a:spAutoFit/>
          </a:bodyPr>
          <a:lstStyle/>
          <a:p>
            <a:pPr algn="just"/>
            <a:r>
              <a:rPr lang="en-GB" sz="4400" b="1" dirty="0" smtClean="0">
                <a:solidFill>
                  <a:schemeClr val="bg1"/>
                </a:solidFill>
                <a:latin typeface="Candara" pitchFamily="34" charset="0"/>
              </a:rPr>
              <a:t>Touch me and see; a ghost does not have flesh and bones, as you see I have.”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404664"/>
            <a:ext cx="8424936" cy="2800767"/>
          </a:xfrm>
          <a:prstGeom prst="rect">
            <a:avLst/>
          </a:prstGeom>
          <a:noFill/>
        </p:spPr>
        <p:txBody>
          <a:bodyPr wrap="square" rtlCol="0">
            <a:spAutoFit/>
          </a:bodyPr>
          <a:lstStyle/>
          <a:p>
            <a:pPr algn="just"/>
            <a:r>
              <a:rPr lang="en-GB" sz="4400" b="1" dirty="0" smtClean="0">
                <a:latin typeface="Candara" pitchFamily="34" charset="0"/>
              </a:rPr>
              <a:t>When he had said this, he showed them his hands and feet. And while they still did not believe it because of joy and amazement, </a:t>
            </a:r>
            <a:endParaRPr lang="en-GB" sz="4400" b="1" dirty="0">
              <a:latin typeface="Candara" pitchFamily="34" charset="0"/>
            </a:endParaRPr>
          </a:p>
        </p:txBody>
      </p:sp>
      <p:sp>
        <p:nvSpPr>
          <p:cNvPr id="6" name="TextBox 5"/>
          <p:cNvSpPr txBox="1"/>
          <p:nvPr/>
        </p:nvSpPr>
        <p:spPr>
          <a:xfrm>
            <a:off x="395536" y="3212976"/>
            <a:ext cx="8352928" cy="4154984"/>
          </a:xfrm>
          <a:prstGeom prst="rect">
            <a:avLst/>
          </a:prstGeom>
          <a:noFill/>
        </p:spPr>
        <p:txBody>
          <a:bodyPr wrap="square" rtlCol="0">
            <a:spAutoFit/>
          </a:bodyPr>
          <a:lstStyle/>
          <a:p>
            <a:pPr algn="just"/>
            <a:r>
              <a:rPr lang="en-GB" sz="4400" b="1" dirty="0" smtClean="0">
                <a:solidFill>
                  <a:schemeClr val="bg1"/>
                </a:solidFill>
                <a:latin typeface="Candara" pitchFamily="34" charset="0"/>
              </a:rPr>
              <a:t>he asked them, “Do you have anything here to eat?” They gave him a piece of broiled fish, and he took it and ate it in their presence.</a:t>
            </a:r>
          </a:p>
          <a:p>
            <a:pPr algn="just"/>
            <a:endParaRPr lang="en-GB" sz="4400"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980728"/>
            <a:ext cx="8424936" cy="1446550"/>
          </a:xfrm>
          <a:prstGeom prst="rect">
            <a:avLst/>
          </a:prstGeom>
          <a:noFill/>
        </p:spPr>
        <p:txBody>
          <a:bodyPr wrap="square" rtlCol="0">
            <a:spAutoFit/>
          </a:bodyPr>
          <a:lstStyle/>
          <a:p>
            <a:pPr algn="just"/>
            <a:r>
              <a:rPr lang="en-GB" sz="4400" b="1" dirty="0" smtClean="0">
                <a:latin typeface="Candara" pitchFamily="34" charset="0"/>
              </a:rPr>
              <a:t>He said to them, “This is what I told you while I was still with you:</a:t>
            </a:r>
          </a:p>
        </p:txBody>
      </p:sp>
      <p:sp>
        <p:nvSpPr>
          <p:cNvPr id="6" name="TextBox 5"/>
          <p:cNvSpPr txBox="1"/>
          <p:nvPr/>
        </p:nvSpPr>
        <p:spPr>
          <a:xfrm>
            <a:off x="395536" y="3429000"/>
            <a:ext cx="8352928" cy="2800767"/>
          </a:xfrm>
          <a:prstGeom prst="rect">
            <a:avLst/>
          </a:prstGeom>
          <a:noFill/>
        </p:spPr>
        <p:txBody>
          <a:bodyPr wrap="square" rtlCol="0">
            <a:spAutoFit/>
          </a:bodyPr>
          <a:lstStyle/>
          <a:p>
            <a:pPr algn="just"/>
            <a:r>
              <a:rPr lang="en-GB" sz="4400" b="1" dirty="0" smtClean="0">
                <a:solidFill>
                  <a:schemeClr val="bg1"/>
                </a:solidFill>
                <a:latin typeface="Candara" pitchFamily="34" charset="0"/>
              </a:rPr>
              <a:t>Everything must be fulfilled that is written about me in the Law of Moses, the Prophets and the Psalms.”</a:t>
            </a:r>
            <a:endParaRPr lang="en-GB" sz="4400"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1052736"/>
            <a:ext cx="8424936" cy="2031325"/>
          </a:xfrm>
          <a:prstGeom prst="rect">
            <a:avLst/>
          </a:prstGeom>
          <a:noFill/>
        </p:spPr>
        <p:txBody>
          <a:bodyPr wrap="square" rtlCol="0">
            <a:spAutoFit/>
          </a:bodyPr>
          <a:lstStyle/>
          <a:p>
            <a:pPr algn="just"/>
            <a:r>
              <a:rPr lang="en-GB" sz="4200" b="1" dirty="0" smtClean="0">
                <a:latin typeface="Candara" pitchFamily="34" charset="0"/>
              </a:rPr>
              <a:t>Then he opened their minds so they could understand the Scriptures. He told them, “This is what is written:</a:t>
            </a:r>
          </a:p>
        </p:txBody>
      </p:sp>
      <p:sp>
        <p:nvSpPr>
          <p:cNvPr id="6" name="TextBox 5"/>
          <p:cNvSpPr txBox="1"/>
          <p:nvPr/>
        </p:nvSpPr>
        <p:spPr>
          <a:xfrm>
            <a:off x="395536" y="3356992"/>
            <a:ext cx="8352928" cy="3323987"/>
          </a:xfrm>
          <a:prstGeom prst="rect">
            <a:avLst/>
          </a:prstGeom>
          <a:noFill/>
        </p:spPr>
        <p:txBody>
          <a:bodyPr wrap="square" rtlCol="0">
            <a:spAutoFit/>
          </a:bodyPr>
          <a:lstStyle/>
          <a:p>
            <a:pPr algn="just"/>
            <a:r>
              <a:rPr lang="en-GB" sz="4200" b="1" dirty="0" smtClean="0">
                <a:solidFill>
                  <a:schemeClr val="bg1"/>
                </a:solidFill>
                <a:latin typeface="Candara" pitchFamily="34" charset="0"/>
              </a:rPr>
              <a:t>The Messiah will suffer and rise from the dead on the third day, and repentance for the forgiveness of sins will be preached in his name to all nations, beginning at Jerusalem.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2976"/>
            <a:ext cx="9144000" cy="36450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3528" y="980728"/>
            <a:ext cx="8424936" cy="2123658"/>
          </a:xfrm>
          <a:prstGeom prst="rect">
            <a:avLst/>
          </a:prstGeom>
          <a:noFill/>
        </p:spPr>
        <p:txBody>
          <a:bodyPr wrap="square" rtlCol="0">
            <a:spAutoFit/>
          </a:bodyPr>
          <a:lstStyle/>
          <a:p>
            <a:pPr algn="just"/>
            <a:r>
              <a:rPr lang="en-GB" sz="4400" b="1" dirty="0" smtClean="0">
                <a:latin typeface="Candara" pitchFamily="34" charset="0"/>
              </a:rPr>
              <a:t>You are witnesses of these things. I am going to send you what my Father has promised; </a:t>
            </a:r>
          </a:p>
        </p:txBody>
      </p:sp>
      <p:sp>
        <p:nvSpPr>
          <p:cNvPr id="6" name="TextBox 5"/>
          <p:cNvSpPr txBox="1"/>
          <p:nvPr/>
        </p:nvSpPr>
        <p:spPr>
          <a:xfrm>
            <a:off x="395536" y="3284984"/>
            <a:ext cx="8352928" cy="2123658"/>
          </a:xfrm>
          <a:prstGeom prst="rect">
            <a:avLst/>
          </a:prstGeom>
          <a:noFill/>
        </p:spPr>
        <p:txBody>
          <a:bodyPr wrap="square" rtlCol="0">
            <a:spAutoFit/>
          </a:bodyPr>
          <a:lstStyle/>
          <a:p>
            <a:pPr algn="just"/>
            <a:r>
              <a:rPr lang="en-GB" sz="4400" b="1" dirty="0" smtClean="0">
                <a:solidFill>
                  <a:schemeClr val="bg1"/>
                </a:solidFill>
                <a:latin typeface="Candara" pitchFamily="34" charset="0"/>
              </a:rPr>
              <a:t>but stay in the city until you have been clothed with power from on high.”</a:t>
            </a:r>
            <a:endParaRPr lang="en-GB" sz="4400" dirty="0">
              <a:solidFill>
                <a:schemeClr val="bg1"/>
              </a:solidFill>
              <a:latin typeface="Candar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315</Words>
  <Application>Microsoft Office PowerPoint</Application>
  <PresentationFormat>On-screen Show (4:3)</PresentationFormat>
  <Paragraphs>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3</cp:revision>
  <dcterms:created xsi:type="dcterms:W3CDTF">2018-04-03T17:50:08Z</dcterms:created>
  <dcterms:modified xsi:type="dcterms:W3CDTF">2018-04-07T17:58:55Z</dcterms:modified>
</cp:coreProperties>
</file>