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318" r:id="rId4"/>
    <p:sldId id="317" r:id="rId5"/>
    <p:sldId id="319" r:id="rId6"/>
    <p:sldId id="320" r:id="rId7"/>
    <p:sldId id="321" r:id="rId8"/>
    <p:sldId id="322" r:id="rId9"/>
    <p:sldId id="311" r:id="rId10"/>
    <p:sldId id="265" r:id="rId11"/>
    <p:sldId id="276" r:id="rId12"/>
    <p:sldId id="272" r:id="rId13"/>
    <p:sldId id="323" r:id="rId14"/>
    <p:sldId id="324" r:id="rId15"/>
    <p:sldId id="325" r:id="rId16"/>
    <p:sldId id="326" r:id="rId17"/>
    <p:sldId id="327" r:id="rId18"/>
    <p:sldId id="329" r:id="rId19"/>
    <p:sldId id="328" r:id="rId20"/>
    <p:sldId id="330" r:id="rId21"/>
    <p:sldId id="331" r:id="rId22"/>
    <p:sldId id="333" r:id="rId23"/>
    <p:sldId id="332" r:id="rId24"/>
    <p:sldId id="33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8"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pPr/>
              <a:t>15/08/2018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66367-2BFC-4CC7-8481-AF0D5916953A}" type="datetimeFigureOut">
              <a:rPr lang="en-GB" smtClean="0"/>
              <a:pPr/>
              <a:t>15/08/2018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41B45-49D6-4C26-B8E1-890EF30F421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alyst title.png"/>
          <p:cNvPicPr>
            <a:picLocks noGrp="1" noChangeAspect="1"/>
          </p:cNvPicPr>
          <p:nvPr>
            <p:ph idx="1"/>
          </p:nvPr>
        </p:nvPicPr>
        <p:blipFill>
          <a:blip r:embed="rId2" cstate="print"/>
          <a:srcRect l="18597" t="2839" r="19161" b="12002"/>
          <a:stretch>
            <a:fillRect/>
          </a:stretch>
        </p:blipFill>
        <p:spPr>
          <a:xfrm>
            <a:off x="611560" y="188640"/>
            <a:ext cx="7863274" cy="6048672"/>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124744"/>
            <a:ext cx="8352928" cy="1938992"/>
          </a:xfrm>
          <a:prstGeom prst="rect">
            <a:avLst/>
          </a:prstGeom>
          <a:noFill/>
        </p:spPr>
        <p:txBody>
          <a:bodyPr wrap="square" rtlCol="0">
            <a:spAutoFit/>
          </a:bodyPr>
          <a:lstStyle/>
          <a:p>
            <a:pPr algn="just"/>
            <a:r>
              <a:rPr lang="en-GB" sz="4000" b="1" dirty="0" smtClean="0">
                <a:solidFill>
                  <a:schemeClr val="bg1"/>
                </a:solidFill>
                <a:latin typeface="Candara" pitchFamily="34" charset="0"/>
              </a:rPr>
              <a:t>Where there is no holy living, there is no Holy Spirit.</a:t>
            </a:r>
          </a:p>
          <a:p>
            <a:pPr algn="just"/>
            <a:r>
              <a:rPr lang="en-GB" sz="4000" b="1" dirty="0" smtClean="0">
                <a:solidFill>
                  <a:schemeClr val="bg1"/>
                </a:solidFill>
                <a:latin typeface="Candara" pitchFamily="34" charset="0"/>
              </a:rPr>
              <a:t>		</a:t>
            </a:r>
            <a:r>
              <a:rPr lang="en-GB" sz="4000" b="1" dirty="0" smtClean="0">
                <a:solidFill>
                  <a:schemeClr val="bg1"/>
                </a:solidFill>
                <a:latin typeface="Candara" pitchFamily="34" charset="0"/>
              </a:rPr>
              <a:t>	     </a:t>
            </a:r>
            <a:r>
              <a:rPr lang="en-GB" sz="4000" b="1" i="1" dirty="0" smtClean="0">
                <a:solidFill>
                  <a:schemeClr val="bg1"/>
                </a:solidFill>
                <a:latin typeface="Candara" pitchFamily="34" charset="0"/>
              </a:rPr>
              <a:t>JC Ryle</a:t>
            </a:r>
            <a:endParaRPr lang="en-GB" sz="40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764704"/>
            <a:ext cx="8352928" cy="2554545"/>
          </a:xfrm>
          <a:prstGeom prst="rect">
            <a:avLst/>
          </a:prstGeom>
          <a:noFill/>
        </p:spPr>
        <p:txBody>
          <a:bodyPr wrap="square" rtlCol="0">
            <a:spAutoFit/>
          </a:bodyPr>
          <a:lstStyle/>
          <a:p>
            <a:pPr algn="just"/>
            <a:r>
              <a:rPr lang="en-GB" sz="4000" b="1" dirty="0" smtClean="0">
                <a:solidFill>
                  <a:schemeClr val="bg1"/>
                </a:solidFill>
                <a:latin typeface="Candara" pitchFamily="34" charset="0"/>
              </a:rPr>
              <a:t>I wear the chain I forged in life...I made it link by link, and yard by yard; I girded it on of my own free-will, and of my own free-will I wore 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3785652"/>
          </a:xfrm>
          <a:prstGeom prst="rect">
            <a:avLst/>
          </a:prstGeom>
          <a:noFill/>
        </p:spPr>
        <p:txBody>
          <a:bodyPr wrap="square" rtlCol="0">
            <a:spAutoFit/>
          </a:bodyPr>
          <a:lstStyle/>
          <a:p>
            <a:pPr algn="just"/>
            <a:r>
              <a:rPr lang="en-GB" sz="4000" b="1" dirty="0" smtClean="0">
                <a:solidFill>
                  <a:schemeClr val="bg1"/>
                </a:solidFill>
                <a:latin typeface="Candara" pitchFamily="34" charset="0"/>
              </a:rPr>
              <a:t>It is obvious what kind of life develops out of trying to get your own way all the time: repetitive, loveless, cheap sex; a stinking accumulation of mental and emotional garbage;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3785652"/>
          </a:xfrm>
          <a:prstGeom prst="rect">
            <a:avLst/>
          </a:prstGeom>
          <a:noFill/>
        </p:spPr>
        <p:txBody>
          <a:bodyPr wrap="square" rtlCol="0">
            <a:spAutoFit/>
          </a:bodyPr>
          <a:lstStyle/>
          <a:p>
            <a:pPr algn="just"/>
            <a:r>
              <a:rPr lang="en-GB" sz="4000" b="1" dirty="0" smtClean="0">
                <a:solidFill>
                  <a:schemeClr val="bg1"/>
                </a:solidFill>
                <a:latin typeface="Candara" pitchFamily="34" charset="0"/>
              </a:rPr>
              <a:t>frenzied and joyless grabs for happiness; trinket gods; magic-show-religion; paranoid loneliness; cutthroat competition; all-consuming-yet-never-satisfied wants; a brutal temper;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548680"/>
            <a:ext cx="8352928" cy="3170099"/>
          </a:xfrm>
          <a:prstGeom prst="rect">
            <a:avLst/>
          </a:prstGeom>
          <a:noFill/>
        </p:spPr>
        <p:txBody>
          <a:bodyPr wrap="square" rtlCol="0">
            <a:spAutoFit/>
          </a:bodyPr>
          <a:lstStyle/>
          <a:p>
            <a:pPr algn="just"/>
            <a:r>
              <a:rPr lang="en-GB" sz="4000" b="1" dirty="0" smtClean="0">
                <a:solidFill>
                  <a:schemeClr val="bg1"/>
                </a:solidFill>
                <a:latin typeface="Candara" pitchFamily="34" charset="0"/>
              </a:rPr>
              <a:t>an impotence to love or be loved; divided homes and divided lives; small-minded and lopsided pursuits; the vicious habit of depersonalising everyone into a rival; </a:t>
            </a:r>
            <a:endParaRPr lang="en-GB" sz="40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268760"/>
            <a:ext cx="8352928" cy="1938992"/>
          </a:xfrm>
          <a:prstGeom prst="rect">
            <a:avLst/>
          </a:prstGeom>
          <a:noFill/>
        </p:spPr>
        <p:txBody>
          <a:bodyPr wrap="square" rtlCol="0">
            <a:spAutoFit/>
          </a:bodyPr>
          <a:lstStyle/>
          <a:p>
            <a:pPr algn="just"/>
            <a:r>
              <a:rPr lang="en-GB" sz="4000" b="1" dirty="0" smtClean="0">
                <a:solidFill>
                  <a:schemeClr val="bg1"/>
                </a:solidFill>
                <a:latin typeface="Candara" pitchFamily="34" charset="0"/>
              </a:rPr>
              <a:t>uncontrolled and uncontrollable addictions; ugly parodies of community. I could go 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836712"/>
            <a:ext cx="8352928" cy="2554545"/>
          </a:xfrm>
          <a:prstGeom prst="rect">
            <a:avLst/>
          </a:prstGeom>
          <a:noFill/>
        </p:spPr>
        <p:txBody>
          <a:bodyPr wrap="square" rtlCol="0">
            <a:spAutoFit/>
          </a:bodyPr>
          <a:lstStyle/>
          <a:p>
            <a:pPr algn="just"/>
            <a:r>
              <a:rPr lang="en-GB" sz="4000" b="1" dirty="0" smtClean="0">
                <a:solidFill>
                  <a:schemeClr val="bg1"/>
                </a:solidFill>
                <a:latin typeface="Candara" pitchFamily="34" charset="0"/>
              </a:rPr>
              <a:t>You, my brothers and sisters, were called to be free. But do not use your freedom to indulge the flesh; rather, serve one another humbly in love. </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3785652"/>
          </a:xfrm>
          <a:prstGeom prst="rect">
            <a:avLst/>
          </a:prstGeom>
          <a:noFill/>
        </p:spPr>
        <p:txBody>
          <a:bodyPr wrap="square" rtlCol="0">
            <a:spAutoFit/>
          </a:bodyPr>
          <a:lstStyle/>
          <a:p>
            <a:pPr algn="just"/>
            <a:r>
              <a:rPr lang="en-GB" sz="4000" b="1" dirty="0" smtClean="0">
                <a:solidFill>
                  <a:schemeClr val="bg1"/>
                </a:solidFill>
                <a:latin typeface="Candara" pitchFamily="34" charset="0"/>
              </a:rPr>
              <a:t>Cheap grace is the grace we bestow upon ourselves. Cheap grace is the preaching of forgiveness without requiring repentance, baptism without Church discipline, communion without confession...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548680"/>
            <a:ext cx="8352928" cy="3170099"/>
          </a:xfrm>
          <a:prstGeom prst="rect">
            <a:avLst/>
          </a:prstGeom>
          <a:noFill/>
        </p:spPr>
        <p:txBody>
          <a:bodyPr wrap="square" rtlCol="0">
            <a:spAutoFit/>
          </a:bodyPr>
          <a:lstStyle/>
          <a:p>
            <a:pPr algn="just"/>
            <a:r>
              <a:rPr lang="en-GB" sz="4000" b="1" dirty="0" smtClean="0">
                <a:solidFill>
                  <a:schemeClr val="bg1"/>
                </a:solidFill>
                <a:latin typeface="Candara" pitchFamily="34" charset="0"/>
              </a:rPr>
              <a:t>Cheap grace is grace without discipleship, grace without the cross, grace without Jesus Christ, living and incarnate</a:t>
            </a:r>
            <a:r>
              <a:rPr lang="en-GB" sz="4000" b="1" dirty="0" smtClean="0">
                <a:solidFill>
                  <a:schemeClr val="bg1"/>
                </a:solidFill>
                <a:latin typeface="Candara" pitchFamily="34" charset="0"/>
              </a:rPr>
              <a:t>.</a:t>
            </a:r>
          </a:p>
          <a:p>
            <a:pPr algn="just"/>
            <a:r>
              <a:rPr lang="en-GB" sz="4000" b="1" dirty="0" smtClean="0">
                <a:solidFill>
                  <a:schemeClr val="bg1"/>
                </a:solidFill>
                <a:latin typeface="Candara" pitchFamily="34" charset="0"/>
              </a:rPr>
              <a:t>	</a:t>
            </a:r>
            <a:r>
              <a:rPr lang="en-GB" sz="4000" b="1" dirty="0" smtClean="0">
                <a:solidFill>
                  <a:schemeClr val="bg1"/>
                </a:solidFill>
                <a:latin typeface="Candara" pitchFamily="34" charset="0"/>
              </a:rPr>
              <a:t>	     </a:t>
            </a:r>
            <a:r>
              <a:rPr lang="en-GB" sz="4000" b="1" i="1" dirty="0" smtClean="0">
                <a:solidFill>
                  <a:schemeClr val="bg1"/>
                </a:solidFill>
                <a:latin typeface="Candara" pitchFamily="34" charset="0"/>
              </a:rPr>
              <a:t>Dietrich Bonhoeffer</a:t>
            </a:r>
            <a:endParaRPr lang="en-GB" sz="40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412776"/>
            <a:ext cx="8352928" cy="1323439"/>
          </a:xfrm>
          <a:prstGeom prst="rect">
            <a:avLst/>
          </a:prstGeom>
          <a:noFill/>
        </p:spPr>
        <p:txBody>
          <a:bodyPr wrap="square" rtlCol="0">
            <a:spAutoFit/>
          </a:bodyPr>
          <a:lstStyle/>
          <a:p>
            <a:pPr algn="just"/>
            <a:r>
              <a:rPr lang="en-GB" sz="4000" b="1" dirty="0" smtClean="0">
                <a:solidFill>
                  <a:schemeClr val="bg1"/>
                </a:solidFill>
                <a:latin typeface="Candara" pitchFamily="34" charset="0"/>
              </a:rPr>
              <a:t>He who is enslaved to the compass has the freedom of the seas.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20688"/>
            <a:ext cx="8352928" cy="3785652"/>
          </a:xfrm>
          <a:prstGeom prst="rect">
            <a:avLst/>
          </a:prstGeom>
          <a:noFill/>
        </p:spPr>
        <p:txBody>
          <a:bodyPr wrap="square" rtlCol="0">
            <a:spAutoFit/>
          </a:bodyPr>
          <a:lstStyle/>
          <a:p>
            <a:pPr algn="just"/>
            <a:r>
              <a:rPr lang="en-GB" sz="4000" b="1" dirty="0" smtClean="0">
                <a:solidFill>
                  <a:schemeClr val="bg1"/>
                </a:solidFill>
                <a:latin typeface="Candara" pitchFamily="34" charset="0"/>
              </a:rPr>
              <a:t>For </a:t>
            </a:r>
            <a:r>
              <a:rPr lang="en-GB" sz="4000" b="1" dirty="0" smtClean="0">
                <a:solidFill>
                  <a:schemeClr val="bg1"/>
                </a:solidFill>
                <a:latin typeface="Candara" pitchFamily="34" charset="0"/>
              </a:rPr>
              <a:t>the entire law is fulfilled in keeping this one command: “Love your neighbour as yourself.” If you bite and devour each other, watch out or you will be destroyed by each other</a:t>
            </a:r>
            <a:r>
              <a:rPr lang="en-GB" sz="4000" b="1" dirty="0" smtClean="0">
                <a:solidFill>
                  <a:schemeClr val="bg1"/>
                </a:solidFill>
                <a:latin typeface="Candara" pitchFamily="34" charset="0"/>
              </a:rPr>
              <a:t>.</a:t>
            </a:r>
            <a:endParaRPr lang="en-GB" sz="40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20688"/>
            <a:ext cx="8352928" cy="3170099"/>
          </a:xfrm>
          <a:prstGeom prst="rect">
            <a:avLst/>
          </a:prstGeom>
          <a:noFill/>
        </p:spPr>
        <p:txBody>
          <a:bodyPr wrap="square" rtlCol="0">
            <a:spAutoFit/>
          </a:bodyPr>
          <a:lstStyle/>
          <a:p>
            <a:pPr algn="just"/>
            <a:r>
              <a:rPr lang="en-GB" sz="4000" b="1" dirty="0" smtClean="0">
                <a:solidFill>
                  <a:schemeClr val="bg1"/>
                </a:solidFill>
                <a:latin typeface="Candara" pitchFamily="34" charset="0"/>
              </a:rPr>
              <a:t>So I say, walk by the Spirit, and you will not gratify the desires of the flesh. For the flesh desires what is contrary to the Spirit, and the Spirit what is contrary to the flesh. </a:t>
            </a:r>
            <a:endParaRPr lang="en-GB" sz="40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08720"/>
            <a:ext cx="8352928" cy="2554545"/>
          </a:xfrm>
          <a:prstGeom prst="rect">
            <a:avLst/>
          </a:prstGeom>
          <a:noFill/>
        </p:spPr>
        <p:txBody>
          <a:bodyPr wrap="square" rtlCol="0">
            <a:spAutoFit/>
          </a:bodyPr>
          <a:lstStyle/>
          <a:p>
            <a:pPr algn="just"/>
            <a:r>
              <a:rPr lang="en-GB" sz="4000" b="1" dirty="0" smtClean="0">
                <a:solidFill>
                  <a:schemeClr val="bg1"/>
                </a:solidFill>
                <a:latin typeface="Candara" pitchFamily="34" charset="0"/>
              </a:rPr>
              <a:t>They are in conflict with each other, so that you are not to do whatever you want. But if you are led by the Spirit, you are not under the law.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332656"/>
            <a:ext cx="8352928" cy="4185761"/>
          </a:xfrm>
          <a:prstGeom prst="rect">
            <a:avLst/>
          </a:prstGeom>
          <a:noFill/>
        </p:spPr>
        <p:txBody>
          <a:bodyPr wrap="square" rtlCol="0">
            <a:spAutoFit/>
          </a:bodyPr>
          <a:lstStyle/>
          <a:p>
            <a:pPr algn="just"/>
            <a:r>
              <a:rPr lang="en-GB" sz="3800" b="1" dirty="0" smtClean="0">
                <a:solidFill>
                  <a:schemeClr val="bg1"/>
                </a:solidFill>
                <a:latin typeface="Candara" pitchFamily="34" charset="0"/>
              </a:rPr>
              <a:t>The acts of the flesh are obvious: sexual immorality, impurity and debauchery; idolatry and witchcraft; hatred, discord, jealousy, fits of rage, selfish ambition, dissensions, factions and envy; drunkenness, orgies, and the like.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4401205"/>
          </a:xfrm>
          <a:prstGeom prst="rect">
            <a:avLst/>
          </a:prstGeom>
          <a:noFill/>
        </p:spPr>
        <p:txBody>
          <a:bodyPr wrap="square" rtlCol="0">
            <a:spAutoFit/>
          </a:bodyPr>
          <a:lstStyle/>
          <a:p>
            <a:pPr algn="just"/>
            <a:r>
              <a:rPr lang="en-GB" sz="4000" b="1" dirty="0" smtClean="0">
                <a:solidFill>
                  <a:schemeClr val="bg1"/>
                </a:solidFill>
                <a:latin typeface="Candara" pitchFamily="34" charset="0"/>
              </a:rPr>
              <a:t>I warn you, as I did before, that those who live like this will not inherit the kingdom of </a:t>
            </a:r>
            <a:r>
              <a:rPr lang="en-GB" sz="4000" b="1" dirty="0" smtClean="0">
                <a:solidFill>
                  <a:schemeClr val="bg1"/>
                </a:solidFill>
                <a:latin typeface="Candara" pitchFamily="34" charset="0"/>
              </a:rPr>
              <a:t>God. But </a:t>
            </a:r>
            <a:r>
              <a:rPr lang="en-GB" sz="4000" b="1" dirty="0" smtClean="0">
                <a:solidFill>
                  <a:schemeClr val="bg1"/>
                </a:solidFill>
                <a:latin typeface="Candara" pitchFamily="34" charset="0"/>
              </a:rPr>
              <a:t>the fruit of the Spirit is love, joy, peace, forbearance, </a:t>
            </a:r>
            <a:r>
              <a:rPr lang="en-GB" sz="4000" b="1" dirty="0" smtClean="0">
                <a:solidFill>
                  <a:schemeClr val="bg1"/>
                </a:solidFill>
                <a:latin typeface="Candara" pitchFamily="34" charset="0"/>
              </a:rPr>
              <a:t>kindness, goodness</a:t>
            </a:r>
            <a:r>
              <a:rPr lang="en-GB" sz="4000" b="1" dirty="0" smtClean="0">
                <a:solidFill>
                  <a:schemeClr val="bg1"/>
                </a:solidFill>
                <a:latin typeface="Candara" pitchFamily="34" charset="0"/>
              </a:rPr>
              <a:t>, faithfulness, gentleness and self-control.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08720"/>
            <a:ext cx="8352928" cy="2554545"/>
          </a:xfrm>
          <a:prstGeom prst="rect">
            <a:avLst/>
          </a:prstGeom>
          <a:noFill/>
        </p:spPr>
        <p:txBody>
          <a:bodyPr wrap="square" rtlCol="0">
            <a:spAutoFit/>
          </a:bodyPr>
          <a:lstStyle/>
          <a:p>
            <a:pPr algn="just"/>
            <a:r>
              <a:rPr lang="en-GB" sz="4000" b="1" dirty="0" smtClean="0">
                <a:solidFill>
                  <a:schemeClr val="bg1"/>
                </a:solidFill>
                <a:latin typeface="Candara" pitchFamily="34" charset="0"/>
              </a:rPr>
              <a:t>Against such things there is no law. Those who belong to Christ Jesus have crucified the flesh with its passions and desires.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08720"/>
            <a:ext cx="8352928" cy="3170099"/>
          </a:xfrm>
          <a:prstGeom prst="rect">
            <a:avLst/>
          </a:prstGeom>
          <a:noFill/>
        </p:spPr>
        <p:txBody>
          <a:bodyPr wrap="square" rtlCol="0">
            <a:spAutoFit/>
          </a:bodyPr>
          <a:lstStyle/>
          <a:p>
            <a:pPr algn="just"/>
            <a:r>
              <a:rPr lang="en-GB" sz="4000" b="1" dirty="0" smtClean="0">
                <a:solidFill>
                  <a:schemeClr val="bg1"/>
                </a:solidFill>
                <a:latin typeface="Candara" pitchFamily="34" charset="0"/>
              </a:rPr>
              <a:t>Since we live by the Spirit, let us keep in step with the Spirit. Let us not become conceited, provoking and envying each other.</a:t>
            </a:r>
          </a:p>
          <a:p>
            <a:pPr algn="just"/>
            <a:r>
              <a:rPr lang="en-GB" sz="4000" b="1" dirty="0" smtClean="0">
                <a:solidFill>
                  <a:schemeClr val="bg1"/>
                </a:solidFill>
                <a:latin typeface="Candara" pitchFamily="34" charset="0"/>
              </a:rPr>
              <a:t>					</a:t>
            </a:r>
            <a:r>
              <a:rPr lang="en-GB" sz="4000" b="1" i="1" dirty="0" smtClean="0">
                <a:solidFill>
                  <a:schemeClr val="bg1"/>
                </a:solidFill>
                <a:latin typeface="Candara" pitchFamily="34" charset="0"/>
              </a:rPr>
              <a:t>Galatians 5:13-26</a:t>
            </a:r>
            <a:endParaRPr lang="en-GB" sz="40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1474</TotalTime>
  <Words>353</Words>
  <Application>Microsoft Office PowerPoint</Application>
  <PresentationFormat>On-screen Show (4:3)</PresentationFormat>
  <Paragraphs>20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David Gilmour</cp:lastModifiedBy>
  <cp:revision>9</cp:revision>
  <dcterms:created xsi:type="dcterms:W3CDTF">2018-05-29T15:02:07Z</dcterms:created>
  <dcterms:modified xsi:type="dcterms:W3CDTF">2018-08-15T12:17:24Z</dcterms:modified>
</cp:coreProperties>
</file>