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38" r:id="rId4"/>
    <p:sldId id="311" r:id="rId5"/>
    <p:sldId id="339" r:id="rId6"/>
    <p:sldId id="317" r:id="rId7"/>
    <p:sldId id="340" r:id="rId8"/>
    <p:sldId id="341" r:id="rId9"/>
    <p:sldId id="342" r:id="rId10"/>
    <p:sldId id="343" r:id="rId11"/>
    <p:sldId id="344" r:id="rId12"/>
    <p:sldId id="345" r:id="rId13"/>
    <p:sldId id="313" r:id="rId14"/>
    <p:sldId id="314" r:id="rId15"/>
    <p:sldId id="346" r:id="rId16"/>
    <p:sldId id="315" r:id="rId17"/>
    <p:sldId id="347" r:id="rId18"/>
    <p:sldId id="316" r:id="rId19"/>
    <p:sldId id="312" r:id="rId20"/>
    <p:sldId id="323" r:id="rId21"/>
    <p:sldId id="326" r:id="rId22"/>
    <p:sldId id="324" r:id="rId23"/>
    <p:sldId id="328" r:id="rId24"/>
    <p:sldId id="327" r:id="rId25"/>
    <p:sldId id="32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84" y="-14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409568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9237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79733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51664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90551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321232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42594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419934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97574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84406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85026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F6E44-8E11-4445-A99C-8E67DFBAE36E}" type="datetimeFigureOut">
              <a:rPr lang="en-GB" smtClean="0"/>
              <a:pPr/>
              <a:t>02/10/2018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19831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8814"/>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649" y="1628800"/>
            <a:ext cx="9138351" cy="3790259"/>
          </a:xfrm>
          <a:prstGeom prst="rect">
            <a:avLst/>
          </a:prstGeom>
        </p:spPr>
      </p:pic>
    </p:spTree>
    <p:extLst>
      <p:ext uri="{BB962C8B-B14F-4D97-AF65-F5344CB8AC3E}">
        <p14:creationId xmlns="" xmlns:p14="http://schemas.microsoft.com/office/powerpoint/2010/main" val="3233788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544616"/>
          </a:xfrm>
        </p:spPr>
        <p:txBody>
          <a:bodyPr>
            <a:normAutofit/>
          </a:bodyPr>
          <a:lstStyle/>
          <a:p>
            <a:pPr marL="0" algn="just">
              <a:buNone/>
            </a:pPr>
            <a:r>
              <a:rPr lang="en-GB" sz="4400" b="1" dirty="0" smtClean="0">
                <a:solidFill>
                  <a:srgbClr val="FFFFCC"/>
                </a:solidFill>
                <a:latin typeface="Candara" pitchFamily="34" charset="0"/>
              </a:rPr>
              <a:t>And </a:t>
            </a:r>
            <a:r>
              <a:rPr lang="en-GB" sz="4400" b="1" dirty="0" smtClean="0">
                <a:solidFill>
                  <a:srgbClr val="FFFFCC"/>
                </a:solidFill>
                <a:latin typeface="Candara" pitchFamily="34" charset="0"/>
              </a:rPr>
              <a:t>the two of them went on together. When they reached the place God had told him about, Abraham built an altar there and arranged the wood on it. </a:t>
            </a:r>
          </a:p>
          <a:p>
            <a:pPr marL="0" algn="just">
              <a:buNone/>
            </a:pPr>
            <a:endParaRPr lang="en-GB" sz="4400" b="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548680"/>
            <a:ext cx="8229600" cy="3528392"/>
          </a:xfrm>
        </p:spPr>
        <p:txBody>
          <a:bodyPr>
            <a:normAutofit/>
          </a:bodyPr>
          <a:lstStyle/>
          <a:p>
            <a:pPr marL="0" algn="just">
              <a:buNone/>
            </a:pPr>
            <a:r>
              <a:rPr lang="en-GB" sz="4400" b="1" dirty="0" smtClean="0">
                <a:solidFill>
                  <a:srgbClr val="FFFFCC"/>
                </a:solidFill>
                <a:latin typeface="Candara" pitchFamily="34" charset="0"/>
              </a:rPr>
              <a:t>He </a:t>
            </a:r>
            <a:r>
              <a:rPr lang="en-GB" sz="4400" b="1" dirty="0" smtClean="0">
                <a:solidFill>
                  <a:srgbClr val="FFFFCC"/>
                </a:solidFill>
                <a:latin typeface="Candara" pitchFamily="34" charset="0"/>
              </a:rPr>
              <a:t>bound his son Isaac and laid him on the altar, on top of the wood. Then he reached out his hand and took the knife to slay his son. </a:t>
            </a:r>
          </a:p>
          <a:p>
            <a:pPr marL="0" algn="just">
              <a:buNone/>
            </a:pPr>
            <a:endParaRPr lang="en-GB" sz="4400" b="1" dirty="0" smtClean="0">
              <a:solidFill>
                <a:srgbClr val="FFFFCC"/>
              </a:solidFill>
              <a:latin typeface="Candara" pitchFamily="34" charset="0"/>
            </a:endParaRPr>
          </a:p>
          <a:p>
            <a:pPr marL="0" algn="just">
              <a:buNone/>
            </a:pPr>
            <a:endParaRPr lang="en-GB" sz="4400" b="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544616"/>
          </a:xfrm>
        </p:spPr>
        <p:txBody>
          <a:bodyPr>
            <a:normAutofit/>
          </a:bodyPr>
          <a:lstStyle/>
          <a:p>
            <a:pPr marL="0" algn="just">
              <a:buNone/>
            </a:pPr>
            <a:r>
              <a:rPr lang="en-GB" sz="4400" b="1" dirty="0" smtClean="0">
                <a:solidFill>
                  <a:srgbClr val="FFFFCC"/>
                </a:solidFill>
                <a:latin typeface="Candara" pitchFamily="34" charset="0"/>
              </a:rPr>
              <a:t>But </a:t>
            </a:r>
            <a:r>
              <a:rPr lang="en-GB" sz="4400" b="1" dirty="0" smtClean="0">
                <a:solidFill>
                  <a:srgbClr val="FFFFCC"/>
                </a:solidFill>
                <a:latin typeface="Candara" pitchFamily="34" charset="0"/>
              </a:rPr>
              <a:t>the angel of the Lord called out to him from heaven, “Abraham! Abraham</a:t>
            </a: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Here I am,” he replied</a:t>
            </a: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Do not lay a hand on the boy,” he said. “Do not do anything to him. </a:t>
            </a:r>
          </a:p>
          <a:p>
            <a:pPr marL="0" algn="just">
              <a:buNone/>
            </a:pPr>
            <a:endParaRPr lang="en-GB" sz="4400" b="1" dirty="0" smtClean="0">
              <a:solidFill>
                <a:srgbClr val="FFFFCC"/>
              </a:solidFill>
              <a:latin typeface="Candara" pitchFamily="34" charset="0"/>
            </a:endParaRPr>
          </a:p>
          <a:p>
            <a:pPr marL="0" algn="just">
              <a:buNone/>
            </a:pPr>
            <a:endParaRPr lang="en-GB" sz="4400" b="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4824536"/>
          </a:xfrm>
        </p:spPr>
        <p:txBody>
          <a:bodyPr>
            <a:normAutofit/>
          </a:bodyPr>
          <a:lstStyle/>
          <a:p>
            <a:pPr marL="0" algn="just">
              <a:buNone/>
            </a:pPr>
            <a:r>
              <a:rPr lang="en-GB" sz="4400" b="1" dirty="0" smtClean="0">
                <a:solidFill>
                  <a:srgbClr val="FFFFCC"/>
                </a:solidFill>
                <a:latin typeface="Candara" pitchFamily="34" charset="0"/>
              </a:rPr>
              <a:t>Now I know that you fear God, because you have not withheld from me your son, your only son</a:t>
            </a:r>
            <a:r>
              <a:rPr lang="en-GB" sz="4400" b="1" dirty="0" smtClean="0">
                <a:solidFill>
                  <a:srgbClr val="FFFFCC"/>
                </a:solidFill>
                <a:latin typeface="Candara" pitchFamily="34" charset="0"/>
              </a:rPr>
              <a:t>.” Abraham </a:t>
            </a:r>
            <a:r>
              <a:rPr lang="en-GB" sz="4400" b="1" dirty="0" smtClean="0">
                <a:solidFill>
                  <a:srgbClr val="FFFFCC"/>
                </a:solidFill>
                <a:latin typeface="Candara" pitchFamily="34" charset="0"/>
              </a:rPr>
              <a:t>looked up and there in a thicket he saw a ram caught by its horns. </a:t>
            </a: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04664"/>
            <a:ext cx="8229600" cy="4392488"/>
          </a:xfrm>
        </p:spPr>
        <p:txBody>
          <a:bodyPr>
            <a:normAutofit/>
          </a:bodyPr>
          <a:lstStyle/>
          <a:p>
            <a:pPr marL="0" algn="just">
              <a:buNone/>
            </a:pPr>
            <a:r>
              <a:rPr lang="en-GB" sz="4400" b="1" dirty="0" smtClean="0">
                <a:solidFill>
                  <a:srgbClr val="FFFFCC"/>
                </a:solidFill>
                <a:latin typeface="Candara" pitchFamily="34" charset="0"/>
              </a:rPr>
              <a:t>He went over and took the ram and sacrificed it as a burnt offering instead of his son. So Abraham called that place The Lord Will Provide. </a:t>
            </a: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836712"/>
            <a:ext cx="8229600" cy="2448272"/>
          </a:xfrm>
        </p:spPr>
        <p:txBody>
          <a:bodyPr>
            <a:normAutofit/>
          </a:bodyPr>
          <a:lstStyle/>
          <a:p>
            <a:pPr marL="0" algn="just">
              <a:buNone/>
            </a:pPr>
            <a:r>
              <a:rPr lang="en-GB" sz="4400" b="1" dirty="0" smtClean="0">
                <a:solidFill>
                  <a:srgbClr val="FFFFCC"/>
                </a:solidFill>
                <a:latin typeface="Candara" pitchFamily="34" charset="0"/>
              </a:rPr>
              <a:t>And </a:t>
            </a:r>
            <a:r>
              <a:rPr lang="en-GB" sz="4400" b="1" dirty="0" smtClean="0">
                <a:solidFill>
                  <a:srgbClr val="FFFFCC"/>
                </a:solidFill>
                <a:latin typeface="Candara" pitchFamily="34" charset="0"/>
              </a:rPr>
              <a:t>to this day it is said, “On the mountain of the Lord it will be provided.”</a:t>
            </a: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764704"/>
            <a:ext cx="8229600" cy="4320480"/>
          </a:xfrm>
        </p:spPr>
        <p:txBody>
          <a:bodyPr>
            <a:normAutofit/>
          </a:bodyPr>
          <a:lstStyle/>
          <a:p>
            <a:pPr marL="0" algn="just">
              <a:buNone/>
            </a:pPr>
            <a:r>
              <a:rPr lang="en-GB" sz="4400" b="1" dirty="0" smtClean="0">
                <a:solidFill>
                  <a:srgbClr val="FFFFCC"/>
                </a:solidFill>
                <a:latin typeface="Candara" pitchFamily="34" charset="0"/>
              </a:rPr>
              <a:t>The angel of the Lord called to Abraham from heaven a second time and said, “I swear by myself, declares the Lord, </a:t>
            </a: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4608512"/>
          </a:xfrm>
        </p:spPr>
        <p:txBody>
          <a:bodyPr>
            <a:normAutofit lnSpcReduction="10000"/>
          </a:bodyPr>
          <a:lstStyle/>
          <a:p>
            <a:pPr marL="0" algn="just">
              <a:buNone/>
            </a:pPr>
            <a:r>
              <a:rPr lang="en-GB" sz="4400" b="1" dirty="0" smtClean="0">
                <a:solidFill>
                  <a:srgbClr val="FFFFCC"/>
                </a:solidFill>
                <a:latin typeface="Candara" pitchFamily="34" charset="0"/>
              </a:rPr>
              <a:t>that because you have done this and have not withheld your son, your only son, I </a:t>
            </a:r>
            <a:r>
              <a:rPr lang="en-GB" sz="4400" b="1" dirty="0" smtClean="0">
                <a:solidFill>
                  <a:srgbClr val="FFFFCC"/>
                </a:solidFill>
                <a:latin typeface="Candara" pitchFamily="34" charset="0"/>
              </a:rPr>
              <a:t>will surely bless you and make your descendants as numerous as the stars in the sky and as the sand on the seashore. </a:t>
            </a: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332656"/>
            <a:ext cx="8229600" cy="5040560"/>
          </a:xfrm>
        </p:spPr>
        <p:txBody>
          <a:bodyPr>
            <a:normAutofit/>
          </a:bodyPr>
          <a:lstStyle/>
          <a:p>
            <a:pPr marL="0" algn="just">
              <a:buNone/>
            </a:pPr>
            <a:r>
              <a:rPr lang="en-GB" sz="4400" b="1" dirty="0" smtClean="0">
                <a:solidFill>
                  <a:srgbClr val="FFFFCC"/>
                </a:solidFill>
                <a:latin typeface="Candara" pitchFamily="34" charset="0"/>
              </a:rPr>
              <a:t>Your descendants will take possession of the cities of their enemies, and through your offspring all nations on earth will be blessed, because you have obeyed me</a:t>
            </a:r>
            <a:r>
              <a:rPr lang="en-GB" sz="4400" b="1" dirty="0" smtClean="0">
                <a:solidFill>
                  <a:srgbClr val="FFFFCC"/>
                </a:solidFill>
                <a:latin typeface="Candara" pitchFamily="34" charset="0"/>
              </a:rPr>
              <a:t>.”</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Genesis 22:1-18</a:t>
            </a:r>
            <a:endParaRPr lang="en-GB" sz="4400" b="1" i="1"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908720"/>
            <a:ext cx="8229600" cy="3240360"/>
          </a:xfrm>
        </p:spPr>
        <p:txBody>
          <a:bodyPr>
            <a:normAutofit/>
          </a:bodyPr>
          <a:lstStyle/>
          <a:p>
            <a:pPr marL="0" algn="just">
              <a:buNone/>
            </a:pPr>
            <a:r>
              <a:rPr lang="en-GB" sz="4600" b="1" dirty="0" smtClean="0">
                <a:latin typeface="Candara" pitchFamily="34" charset="0"/>
              </a:rPr>
              <a:t> </a:t>
            </a:r>
            <a:endParaRPr lang="en-GB" sz="4600" dirty="0">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836712"/>
            <a:ext cx="8229600" cy="3096344"/>
          </a:xfrm>
        </p:spPr>
        <p:txBody>
          <a:bodyPr>
            <a:normAutofit/>
          </a:bodyPr>
          <a:lstStyle/>
          <a:p>
            <a:pPr marL="0" algn="just">
              <a:buNone/>
            </a:pPr>
            <a:r>
              <a:rPr lang="en-GB" sz="4400" b="1" dirty="0" smtClean="0">
                <a:solidFill>
                  <a:srgbClr val="FFFFCC"/>
                </a:solidFill>
                <a:latin typeface="Candara" pitchFamily="34" charset="0"/>
              </a:rPr>
              <a:t>Some time later God tested Abraham. He said to him, “Abraham</a:t>
            </a: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Here I am,” he </a:t>
            </a:r>
            <a:r>
              <a:rPr lang="en-GB" sz="4400" b="1" dirty="0" smtClean="0">
                <a:solidFill>
                  <a:srgbClr val="FFFFCC"/>
                </a:solidFill>
                <a:latin typeface="Candara" pitchFamily="34" charset="0"/>
              </a:rPr>
              <a:t>replied. </a:t>
            </a:r>
            <a:endParaRPr lang="en-GB" sz="28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332656"/>
            <a:ext cx="8229600" cy="4608512"/>
          </a:xfrm>
        </p:spPr>
        <p:txBody>
          <a:bodyPr>
            <a:normAutofit/>
          </a:bodyPr>
          <a:lstStyle/>
          <a:p>
            <a:pPr marL="0" algn="just">
              <a:buNone/>
            </a:pPr>
            <a:r>
              <a:rPr lang="en-GB" sz="4400" b="1" dirty="0" smtClean="0">
                <a:solidFill>
                  <a:srgbClr val="FFFFCC"/>
                </a:solidFill>
                <a:latin typeface="Candara" pitchFamily="34" charset="0"/>
              </a:rPr>
              <a:t>Others will do exploits; it is left to this quiet victim, in a single episode, to demonstrate God’s pattern for the chosen ‘seed’: to be a servant sacrificed. </a:t>
            </a:r>
            <a:endParaRPr lang="en-GB" sz="4400" b="1" dirty="0" smtClean="0">
              <a:solidFill>
                <a:srgbClr val="FFFFCC"/>
              </a:solidFill>
              <a:latin typeface="Candara" pitchFamily="34" charset="0"/>
            </a:endParaRP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Derek </a:t>
            </a:r>
            <a:r>
              <a:rPr lang="en-GB" sz="4400" b="1" i="1" dirty="0" smtClean="0">
                <a:solidFill>
                  <a:srgbClr val="FFFFCC"/>
                </a:solidFill>
                <a:latin typeface="Candara" pitchFamily="34" charset="0"/>
              </a:rPr>
              <a:t>Kidner</a:t>
            </a:r>
          </a:p>
          <a:p>
            <a:pPr marL="0" algn="just">
              <a:buNone/>
            </a:pP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908720"/>
            <a:ext cx="8229600" cy="3240360"/>
          </a:xfrm>
        </p:spPr>
        <p:txBody>
          <a:bodyPr>
            <a:normAutofit/>
          </a:bodyPr>
          <a:lstStyle/>
          <a:p>
            <a:pPr marL="0" algn="just">
              <a:buNone/>
            </a:pPr>
            <a:r>
              <a:rPr lang="en-GB" sz="4600" b="1" dirty="0" smtClean="0">
                <a:latin typeface="Candara" pitchFamily="34" charset="0"/>
              </a:rPr>
              <a:t> </a:t>
            </a:r>
            <a:endParaRPr lang="en-GB" sz="4600" dirty="0">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332656"/>
            <a:ext cx="8229600" cy="4968552"/>
          </a:xfrm>
        </p:spPr>
        <p:txBody>
          <a:bodyPr>
            <a:normAutofit/>
          </a:bodyPr>
          <a:lstStyle/>
          <a:p>
            <a:pPr marL="0" algn="just">
              <a:buNone/>
            </a:pPr>
            <a:r>
              <a:rPr lang="en-GB" sz="4400" b="1" dirty="0" smtClean="0">
                <a:solidFill>
                  <a:srgbClr val="FFFFCC"/>
                </a:solidFill>
                <a:latin typeface="Candara" pitchFamily="34" charset="0"/>
              </a:rPr>
              <a:t>The Christian shoemaker does his duty not by putting little crosses on the shoes, but by making good shoes, because God is interested in good craftsmanship</a:t>
            </a:r>
            <a:r>
              <a:rPr lang="en-GB" sz="4400" b="1" dirty="0" smtClean="0">
                <a:solidFill>
                  <a:srgbClr val="FFFFCC"/>
                </a:solidFill>
                <a:latin typeface="Candara" pitchFamily="34" charset="0"/>
              </a:rPr>
              <a:t>.</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Martin Luther</a:t>
            </a:r>
            <a:endParaRPr lang="en-GB" sz="4400" b="1" i="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908720"/>
            <a:ext cx="8229600" cy="3240360"/>
          </a:xfrm>
        </p:spPr>
        <p:txBody>
          <a:bodyPr>
            <a:normAutofit/>
          </a:bodyPr>
          <a:lstStyle/>
          <a:p>
            <a:pPr marL="0" algn="just">
              <a:buNone/>
            </a:pPr>
            <a:r>
              <a:rPr lang="en-GB" sz="4600" b="1" dirty="0" smtClean="0">
                <a:latin typeface="Candara" pitchFamily="34" charset="0"/>
              </a:rPr>
              <a:t> </a:t>
            </a:r>
            <a:endParaRPr lang="en-GB" sz="4600" dirty="0">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196752"/>
            <a:ext cx="8229600" cy="2664296"/>
          </a:xfrm>
        </p:spPr>
        <p:txBody>
          <a:bodyPr>
            <a:normAutofit/>
          </a:bodyPr>
          <a:lstStyle/>
          <a:p>
            <a:pPr marL="0" algn="just">
              <a:buNone/>
            </a:pPr>
            <a:r>
              <a:rPr lang="en-GB" sz="4400" b="1" dirty="0" smtClean="0">
                <a:solidFill>
                  <a:srgbClr val="FFFFCC"/>
                </a:solidFill>
                <a:latin typeface="Candara" pitchFamily="34" charset="0"/>
              </a:rPr>
              <a:t>By faith Isaac blesses Jacob and Esau in regard to their future</a:t>
            </a:r>
            <a:r>
              <a:rPr lang="en-GB" sz="4400" b="1" dirty="0" smtClean="0">
                <a:solidFill>
                  <a:srgbClr val="FFFFCC"/>
                </a:solidFill>
                <a:latin typeface="Candara" pitchFamily="34" charset="0"/>
              </a:rPr>
              <a:t>.</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Hebrews 11:20</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908720"/>
            <a:ext cx="8229600" cy="3240360"/>
          </a:xfrm>
        </p:spPr>
        <p:txBody>
          <a:bodyPr>
            <a:normAutofit/>
          </a:bodyPr>
          <a:lstStyle/>
          <a:p>
            <a:pPr marL="0" algn="just">
              <a:buNone/>
            </a:pPr>
            <a:r>
              <a:rPr lang="en-GB" sz="4600" b="1" dirty="0" smtClean="0">
                <a:latin typeface="Candara" pitchFamily="34" charset="0"/>
              </a:rPr>
              <a:t> </a:t>
            </a:r>
            <a:endParaRPr lang="en-GB" sz="4600" dirty="0">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400" b="1" dirty="0" smtClean="0">
                <a:solidFill>
                  <a:srgbClr val="FFFFCC"/>
                </a:solidFill>
                <a:latin typeface="Candara" pitchFamily="34" charset="0"/>
              </a:rPr>
              <a:t>Then </a:t>
            </a:r>
            <a:r>
              <a:rPr lang="en-GB" sz="4400" b="1" dirty="0" smtClean="0">
                <a:solidFill>
                  <a:srgbClr val="FFFFCC"/>
                </a:solidFill>
                <a:latin typeface="Candara" pitchFamily="34" charset="0"/>
              </a:rPr>
              <a:t>God said, “Take your son, your only son, whom you love—Isaac—and go to the region of Moriah. Sacrifice him there as a burnt offering on a mountain I will show you.”</a:t>
            </a:r>
            <a:endParaRPr lang="en-GB" sz="28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3024336"/>
          </a:xfrm>
        </p:spPr>
        <p:txBody>
          <a:bodyPr>
            <a:normAutofit/>
          </a:bodyPr>
          <a:lstStyle/>
          <a:p>
            <a:pPr marL="0" algn="just">
              <a:buNone/>
            </a:pPr>
            <a:r>
              <a:rPr lang="en-GB" sz="4400" b="1" dirty="0" smtClean="0">
                <a:solidFill>
                  <a:srgbClr val="FFFFCC"/>
                </a:solidFill>
                <a:latin typeface="Candara" pitchFamily="34" charset="0"/>
              </a:rPr>
              <a:t>Early the next morning Abraham got up and loaded his donkey. He took with him two of his servants and his son Isaac. </a:t>
            </a: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332656"/>
            <a:ext cx="8229600" cy="4104456"/>
          </a:xfrm>
        </p:spPr>
        <p:txBody>
          <a:bodyPr>
            <a:normAutofit lnSpcReduction="10000"/>
          </a:bodyPr>
          <a:lstStyle/>
          <a:p>
            <a:pPr marL="0" algn="just">
              <a:buNone/>
            </a:pPr>
            <a:r>
              <a:rPr lang="en-GB" sz="4400" b="1" dirty="0" smtClean="0">
                <a:solidFill>
                  <a:srgbClr val="FFFFCC"/>
                </a:solidFill>
                <a:latin typeface="Candara" pitchFamily="34" charset="0"/>
              </a:rPr>
              <a:t>When </a:t>
            </a:r>
            <a:r>
              <a:rPr lang="en-GB" sz="4400" b="1" dirty="0" smtClean="0">
                <a:solidFill>
                  <a:srgbClr val="FFFFCC"/>
                </a:solidFill>
                <a:latin typeface="Candara" pitchFamily="34" charset="0"/>
              </a:rPr>
              <a:t>he had cut enough wood for the burnt offering, he set out for the place God had told him about. On the third day Abraham looked up and saw the place in the distance.</a:t>
            </a: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04664"/>
            <a:ext cx="8229600" cy="3672408"/>
          </a:xfrm>
        </p:spPr>
        <p:txBody>
          <a:bodyPr>
            <a:normAutofit/>
          </a:bodyPr>
          <a:lstStyle/>
          <a:p>
            <a:pPr marL="0" algn="just">
              <a:buNone/>
            </a:pPr>
            <a:r>
              <a:rPr lang="en-GB" sz="4400" b="1" dirty="0" smtClean="0">
                <a:solidFill>
                  <a:srgbClr val="FFFFCC"/>
                </a:solidFill>
                <a:latin typeface="Candara" pitchFamily="34" charset="0"/>
              </a:rPr>
              <a:t>He said to his servants, “Stay here with the donkey while I and the boy go over there. We will worship and then we will come back to you.”</a:t>
            </a: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92696"/>
            <a:ext cx="8229600" cy="3096344"/>
          </a:xfrm>
        </p:spPr>
        <p:txBody>
          <a:bodyPr>
            <a:normAutofit/>
          </a:bodyPr>
          <a:lstStyle/>
          <a:p>
            <a:pPr marL="0" algn="just">
              <a:buNone/>
            </a:pPr>
            <a:r>
              <a:rPr lang="en-GB" sz="4400" b="1" dirty="0" smtClean="0">
                <a:solidFill>
                  <a:srgbClr val="FFFFCC"/>
                </a:solidFill>
                <a:latin typeface="Candara" pitchFamily="34" charset="0"/>
              </a:rPr>
              <a:t>Abraham </a:t>
            </a:r>
            <a:r>
              <a:rPr lang="en-GB" sz="4400" b="1" dirty="0" smtClean="0">
                <a:solidFill>
                  <a:srgbClr val="FFFFCC"/>
                </a:solidFill>
                <a:latin typeface="Candara" pitchFamily="34" charset="0"/>
              </a:rPr>
              <a:t>took the wood for the burnt offering and placed it on his son Isaac, and he himself carried the fire and the knife. </a:t>
            </a: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3168352"/>
          </a:xfrm>
        </p:spPr>
        <p:txBody>
          <a:bodyPr>
            <a:normAutofit/>
          </a:bodyPr>
          <a:lstStyle/>
          <a:p>
            <a:pPr marL="0" algn="just">
              <a:buNone/>
            </a:pPr>
            <a:r>
              <a:rPr lang="en-GB" sz="4400" b="1" dirty="0" smtClean="0">
                <a:solidFill>
                  <a:srgbClr val="FFFFCC"/>
                </a:solidFill>
                <a:latin typeface="Candara" pitchFamily="34" charset="0"/>
              </a:rPr>
              <a:t>As </a:t>
            </a:r>
            <a:r>
              <a:rPr lang="en-GB" sz="4400" b="1" dirty="0" smtClean="0">
                <a:solidFill>
                  <a:srgbClr val="FFFFCC"/>
                </a:solidFill>
                <a:latin typeface="Candara" pitchFamily="34" charset="0"/>
              </a:rPr>
              <a:t>the two of them went on together, Isaac spoke up and said to his father Abraham, “Father</a:t>
            </a: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Yes, my son?” Abraham replied.</a:t>
            </a: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544616"/>
          </a:xfrm>
        </p:spPr>
        <p:txBody>
          <a:bodyPr>
            <a:normAutofit/>
          </a:bodyPr>
          <a:lstStyle/>
          <a:p>
            <a:pPr marL="0" algn="just">
              <a:buNone/>
            </a:pPr>
            <a:r>
              <a:rPr lang="en-GB" sz="4400" b="1" dirty="0" smtClean="0">
                <a:solidFill>
                  <a:srgbClr val="FFFFCC"/>
                </a:solidFill>
                <a:latin typeface="Candara" pitchFamily="34" charset="0"/>
              </a:rPr>
              <a:t>“</a:t>
            </a:r>
            <a:r>
              <a:rPr lang="en-GB" sz="4400" b="1" dirty="0" smtClean="0">
                <a:solidFill>
                  <a:srgbClr val="FFFFCC"/>
                </a:solidFill>
                <a:latin typeface="Candara" pitchFamily="34" charset="0"/>
              </a:rPr>
              <a:t>The fire and wood are here,” Isaac said, “but where is the lamb for the burnt offering?” Abraham answered, “God himself will provide the lamb for the burnt offering, my son</a:t>
            </a:r>
            <a:r>
              <a:rPr lang="en-GB" sz="4400" b="1" dirty="0" smtClean="0">
                <a:solidFill>
                  <a:srgbClr val="FFFFCC"/>
                </a:solidFill>
                <a:latin typeface="Candara" pitchFamily="34" charset="0"/>
              </a:rPr>
              <a:t>.”</a:t>
            </a:r>
            <a:endParaRPr lang="en-GB" sz="4400" b="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TotalTime>
  <Words>321</Words>
  <Application>Microsoft Office PowerPoint</Application>
  <PresentationFormat>On-screen Show (4:3)</PresentationFormat>
  <Paragraphs>35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David Gilmour</cp:lastModifiedBy>
  <cp:revision>6</cp:revision>
  <dcterms:created xsi:type="dcterms:W3CDTF">2018-09-14T15:37:50Z</dcterms:created>
  <dcterms:modified xsi:type="dcterms:W3CDTF">2018-10-03T10:29:48Z</dcterms:modified>
</cp:coreProperties>
</file>